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8" r:id="rId3"/>
    <p:sldId id="281" r:id="rId4"/>
    <p:sldId id="282" r:id="rId5"/>
    <p:sldId id="283" r:id="rId6"/>
    <p:sldId id="259" r:id="rId7"/>
    <p:sldId id="260" r:id="rId8"/>
    <p:sldId id="294" r:id="rId9"/>
    <p:sldId id="295" r:id="rId10"/>
    <p:sldId id="296" r:id="rId11"/>
    <p:sldId id="297" r:id="rId12"/>
    <p:sldId id="273" r:id="rId13"/>
    <p:sldId id="284" r:id="rId14"/>
    <p:sldId id="285" r:id="rId15"/>
    <p:sldId id="262" r:id="rId16"/>
    <p:sldId id="289" r:id="rId17"/>
    <p:sldId id="298" r:id="rId18"/>
    <p:sldId id="261" r:id="rId19"/>
    <p:sldId id="287" r:id="rId20"/>
    <p:sldId id="279" r:id="rId21"/>
    <p:sldId id="280"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9" autoAdjust="0"/>
    <p:restoredTop sz="94660"/>
  </p:normalViewPr>
  <p:slideViewPr>
    <p:cSldViewPr>
      <p:cViewPr varScale="1">
        <p:scale>
          <a:sx n="109" d="100"/>
          <a:sy n="109" d="100"/>
        </p:scale>
        <p:origin x="-78" y="-24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ABE3A28-AA7B-41FA-B695-34FC95C5D295}" type="datetimeFigureOut">
              <a:rPr lang="en-US"/>
              <a:pPr>
                <a:defRPr/>
              </a:pPr>
              <a:t>7/13/2012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CF81D30-A23D-4014-87D1-E66BCFD0316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Samoans, we value our God – our faith and belief in him as our sole provider and the protector means our life, our culture – it identifies our values, our traditions and customs that defines who we are as a unique people, our families – and last and probably most importantly our food.  Like many cultures around the world, we utlize the resources believed by our people to be given to us by God on land and in our surrounding oceans to be able to sustain daily living and support our livelihood.</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661C7B-F38E-401F-A046-2AD25B2F900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Samoans, we value our God – our faith and belief in him as our sole provider and the protector means our life, our culture – it identifies our values, our traditions and customs that defines who we are as a unique people, our families – and last and probably most importantly our food.  Like many cultures around the world, we utlize the resources believed by our people to be given to us by God on land and in our surrounding oceans to be able to sustain daily living and support our livelihood.</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3C2C2-FAB3-4CD7-BD2D-F25F86D7D9F4}" type="slidenum">
              <a:rPr lang="en-US" smtClean="0"/>
              <a:pPr fontAlgn="base">
                <a:spcBef>
                  <a:spcPct val="0"/>
                </a:spcBef>
                <a:spcAft>
                  <a:spcPct val="0"/>
                </a:spcAft>
                <a:defRPr/>
              </a:pPr>
              <a:t>3</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Samoans, we value our God – our faith and belief in him as our sole provider and the protector means our life, our culture – it identifies our values, our traditions and customs that defines who we are as a unique people, our families – and last and probably most importantly our food.  Like many cultures around the world, we utlize the resources believed by our people to be given to us by God on land and in our surrounding oceans to be able to sustain daily living and support our livelihood.</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4C96DC6-FAE1-4192-974A-3DF1CC40D981}"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Samoans, we value our God – our faith and belief in him as our sole provider and the protector means our life, our culture – it identifies our values, our traditions and customs that defines who we are as a unique people, our families – and last and probably most importantly our food.  Like many cultures around the world, we utlize the resources believed by our people to be given to us by God on land and in our surrounding oceans to be able to sustain daily living and support our livelihood.</a:t>
            </a:r>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956F0A-F6C8-4717-8E80-49E49E79D19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Traditional knowledge may potentially be lost </a:t>
            </a:r>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59E761-7626-4D12-B2D2-E54BC340A509}" type="slidenum">
              <a:rPr lang="en-US" smtClean="0"/>
              <a:pPr fontAlgn="base">
                <a:spcBef>
                  <a:spcPct val="0"/>
                </a:spcBef>
                <a:spcAft>
                  <a:spcPct val="0"/>
                </a:spcAft>
                <a:defRPr/>
              </a:pPr>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01564B-E64D-4F23-8967-5F7ED430F709}"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81D5B3-22A5-452E-9EA1-9A6404D2F2FE}"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DE98CB0-9587-47C4-8715-091DC717086C}"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5CB25BB-4F3C-464A-BC2B-5202ED9D3698}" type="datetimeFigureOut">
              <a:rPr lang="en-US"/>
              <a:pPr>
                <a:defRPr/>
              </a:pPr>
              <a:t>7/13/2012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DBC816-1A7B-4B20-A82F-05EE38BFCE4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EC79AC6-00EA-4909-9111-1C01439FB16B}" type="datetimeFigureOut">
              <a:rPr lang="en-US"/>
              <a:pPr>
                <a:defRPr/>
              </a:pPr>
              <a:t>7/13/2012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684534-67F4-43C5-96BD-131F49D0F0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0B7EC51-B16E-422F-A347-0D32C6AA2CF7}" type="datetimeFigureOut">
              <a:rPr lang="en-US"/>
              <a:pPr>
                <a:defRPr/>
              </a:pPr>
              <a:t>7/13/2012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D32DAF-6D8E-4D6C-8ACC-DCD7505DED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EF4BBD7-F882-483B-92BF-764D108484AC}" type="datetimeFigureOut">
              <a:rPr lang="en-US"/>
              <a:pPr>
                <a:defRPr/>
              </a:pPr>
              <a:t>7/13/2012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68014F-B196-492C-A7D4-13745333278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92143C-07E5-4DA5-9323-02234DBF54A8}" type="datetimeFigureOut">
              <a:rPr lang="en-US"/>
              <a:pPr>
                <a:defRPr/>
              </a:pPr>
              <a:t>7/13/2012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8DCC6B-7F78-4E30-A76C-EA90A455FB3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D996982-194F-4722-B5D2-5C6BBB18973B}" type="datetimeFigureOut">
              <a:rPr lang="en-US"/>
              <a:pPr>
                <a:defRPr/>
              </a:pPr>
              <a:t>7/13/2012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7E2828-2007-41C8-B1D2-D49E3D74B9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7AB3568-C233-4FDB-9A30-95EF7A223420}" type="datetimeFigureOut">
              <a:rPr lang="en-US"/>
              <a:pPr>
                <a:defRPr/>
              </a:pPr>
              <a:t>7/13/2012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54887B3-ACB4-41A0-B032-F058198A7CC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0E3922E-5878-466D-92C0-FF860C4A7A1A}" type="datetimeFigureOut">
              <a:rPr lang="en-US"/>
              <a:pPr>
                <a:defRPr/>
              </a:pPr>
              <a:t>7/13/2012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F07C70-5B16-4B13-AF40-8670C6783F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958368-700D-48B1-9D36-E2B021954A58}" type="datetimeFigureOut">
              <a:rPr lang="en-US"/>
              <a:pPr>
                <a:defRPr/>
              </a:pPr>
              <a:t>7/13/2012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8EC2898-F1CD-465F-8F8D-2A231629B69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0D93440-A09C-41FA-8E26-CF1C0205E030}" type="datetimeFigureOut">
              <a:rPr lang="en-US"/>
              <a:pPr>
                <a:defRPr/>
              </a:pPr>
              <a:t>7/13/2012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FFE816-EB47-4FDF-9190-D36C0D052A3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756A60F-FC99-4B04-88FE-2F0EA2C55C71}" type="datetimeFigureOut">
              <a:rPr lang="en-US"/>
              <a:pPr>
                <a:defRPr/>
              </a:pPr>
              <a:t>7/13/2012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45A108-B889-49CC-8A9C-C9F42243B15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CAD601-4194-4510-AA46-077C017FE0B0}" type="datetimeFigureOut">
              <a:rPr lang="en-US"/>
              <a:pPr>
                <a:defRPr/>
              </a:pPr>
              <a:t>7/13/2012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11B9285-18B1-4C25-8BC9-6DCAB13DE94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762000" y="914400"/>
            <a:ext cx="7543800" cy="1470025"/>
          </a:xfrm>
        </p:spPr>
        <p:txBody>
          <a:bodyPr/>
          <a:lstStyle/>
          <a:p>
            <a:pPr eaLnBrk="1" hangingPunct="1"/>
            <a:r>
              <a:rPr lang="en-US" smtClean="0"/>
              <a:t>Communities and Climate Change in Am. Samoa</a:t>
            </a:r>
          </a:p>
        </p:txBody>
      </p:sp>
      <p:sp>
        <p:nvSpPr>
          <p:cNvPr id="2051" name="Subtitle 2"/>
          <p:cNvSpPr>
            <a:spLocks noGrp="1"/>
          </p:cNvSpPr>
          <p:nvPr>
            <p:ph type="subTitle" idx="1"/>
          </p:nvPr>
        </p:nvSpPr>
        <p:spPr>
          <a:xfrm>
            <a:off x="2209800" y="2971800"/>
            <a:ext cx="4419600" cy="1752600"/>
          </a:xfrm>
        </p:spPr>
        <p:txBody>
          <a:bodyPr/>
          <a:lstStyle/>
          <a:p>
            <a:pPr eaLnBrk="1" hangingPunct="1"/>
            <a:r>
              <a:rPr lang="en-US" sz="2400" smtClean="0">
                <a:solidFill>
                  <a:schemeClr val="tx1"/>
                </a:solidFill>
              </a:rPr>
              <a:t>Ufagafa Ray Tulafono</a:t>
            </a:r>
          </a:p>
          <a:p>
            <a:pPr eaLnBrk="1" hangingPunct="1"/>
            <a:r>
              <a:rPr lang="en-US" sz="2000" i="1" smtClean="0">
                <a:solidFill>
                  <a:schemeClr val="tx1"/>
                </a:solidFill>
              </a:rPr>
              <a:t>Am. Samoa Dept. of Marine &amp; Wildlife Resources</a:t>
            </a:r>
          </a:p>
        </p:txBody>
      </p:sp>
      <p:pic>
        <p:nvPicPr>
          <p:cNvPr id="2052" name="Picture 4" descr="logodmwr.png"/>
          <p:cNvPicPr>
            <a:picLocks noChangeAspect="1"/>
          </p:cNvPicPr>
          <p:nvPr/>
        </p:nvPicPr>
        <p:blipFill>
          <a:blip r:embed="rId2" cstate="print"/>
          <a:srcRect/>
          <a:stretch>
            <a:fillRect/>
          </a:stretch>
        </p:blipFill>
        <p:spPr bwMode="auto">
          <a:xfrm>
            <a:off x="7948613" y="4267200"/>
            <a:ext cx="119538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33400" y="1524000"/>
            <a:ext cx="8229600" cy="1143000"/>
          </a:xfrm>
        </p:spPr>
        <p:txBody>
          <a:bodyPr/>
          <a:lstStyle/>
          <a:p>
            <a:r>
              <a:rPr lang="en-US" smtClean="0"/>
              <a:t>What are we doing about it?</a:t>
            </a:r>
          </a:p>
        </p:txBody>
      </p:sp>
      <p:pic>
        <p:nvPicPr>
          <p:cNvPr id="11267" name="Picture 5" descr="C:\Documents and Settings\Owner\Local Settings\Temporary Internet Files\Content.IE5\U6K9AUJM\MM900282747[1].gif"/>
          <p:cNvPicPr>
            <a:picLocks noChangeAspect="1" noChangeArrowheads="1" noCrop="1"/>
          </p:cNvPicPr>
          <p:nvPr/>
        </p:nvPicPr>
        <p:blipFill>
          <a:blip r:embed="rId2" cstate="print"/>
          <a:srcRect/>
          <a:stretch>
            <a:fillRect/>
          </a:stretch>
        </p:blipFill>
        <p:spPr bwMode="auto">
          <a:xfrm>
            <a:off x="7543800" y="1371600"/>
            <a:ext cx="1219200" cy="121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0"/>
            <a:ext cx="8229600" cy="1143000"/>
          </a:xfrm>
        </p:spPr>
        <p:txBody>
          <a:bodyPr/>
          <a:lstStyle/>
          <a:p>
            <a:r>
              <a:rPr lang="en-US" smtClean="0"/>
              <a:t>Practicing Conservation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akule11.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3315" name="Title 1"/>
          <p:cNvSpPr>
            <a:spLocks noGrp="1"/>
          </p:cNvSpPr>
          <p:nvPr>
            <p:ph type="title"/>
          </p:nvPr>
        </p:nvSpPr>
        <p:spPr>
          <a:xfrm>
            <a:off x="1143000" y="5562600"/>
            <a:ext cx="8229600" cy="1143000"/>
          </a:xfrm>
        </p:spPr>
        <p:txBody>
          <a:bodyPr/>
          <a:lstStyle/>
          <a:p>
            <a:pPr eaLnBrk="1" hangingPunct="1"/>
            <a:r>
              <a:rPr lang="en-US" smtClean="0"/>
              <a:t>Integrating Traditional Knowledge and Science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endParaRPr lang="en-US" smtClean="0"/>
          </a:p>
        </p:txBody>
      </p:sp>
      <p:pic>
        <p:nvPicPr>
          <p:cNvPr id="14339" name="Picture 2" descr="akule15.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endParaRPr lang="en-US" smtClean="0"/>
          </a:p>
        </p:txBody>
      </p:sp>
      <p:pic>
        <p:nvPicPr>
          <p:cNvPr id="15363" name="Picture 2" descr="mosooi ma le palolo.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15364" name="Picture 3" descr="ofu palolo.jpg"/>
          <p:cNvPicPr>
            <a:picLocks noChangeAspect="1"/>
          </p:cNvPicPr>
          <p:nvPr/>
        </p:nvPicPr>
        <p:blipFill>
          <a:blip r:embed="rId3" cstate="print"/>
          <a:srcRect/>
          <a:stretch>
            <a:fillRect/>
          </a:stretch>
        </p:blipFill>
        <p:spPr bwMode="auto">
          <a:xfrm>
            <a:off x="7008813" y="0"/>
            <a:ext cx="2135187"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533400"/>
            <a:ext cx="8839200" cy="1143000"/>
          </a:xfrm>
        </p:spPr>
        <p:txBody>
          <a:bodyPr/>
          <a:lstStyle/>
          <a:p>
            <a:pPr eaLnBrk="1" hangingPunct="1"/>
            <a:r>
              <a:rPr lang="en-US" smtClean="0">
                <a:solidFill>
                  <a:schemeClr val="bg1"/>
                </a:solidFill>
              </a:rPr>
              <a:t>Increasing environmental awareness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7410" name="Title 1"/>
          <p:cNvSpPr>
            <a:spLocks noGrp="1"/>
          </p:cNvSpPr>
          <p:nvPr>
            <p:ph type="title"/>
          </p:nvPr>
        </p:nvSpPr>
        <p:spPr>
          <a:xfrm>
            <a:off x="304800" y="0"/>
            <a:ext cx="8229600" cy="1143000"/>
          </a:xfrm>
        </p:spPr>
        <p:txBody>
          <a:bodyPr/>
          <a:lstStyle/>
          <a:p>
            <a:pPr eaLnBrk="1" hangingPunct="1"/>
            <a:r>
              <a:rPr lang="en-US" smtClean="0"/>
              <a:t>Becoming environmental stewards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8434" name="Title 1"/>
          <p:cNvSpPr>
            <a:spLocks noGrp="1"/>
          </p:cNvSpPr>
          <p:nvPr>
            <p:ph type="title"/>
          </p:nvPr>
        </p:nvSpPr>
        <p:spPr>
          <a:xfrm>
            <a:off x="0" y="0"/>
            <a:ext cx="8229600" cy="1143000"/>
          </a:xfrm>
        </p:spPr>
        <p:txBody>
          <a:bodyPr/>
          <a:lstStyle/>
          <a:p>
            <a:pPr eaLnBrk="1" hangingPunct="1"/>
            <a:r>
              <a:rPr lang="en-US" sz="4000" smtClean="0"/>
              <a:t>Develop partnership with communities and private sector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http://mypacificstory.com/wp-content/uploads/2008/07/women-served-the-cooked-food-resize-540x4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459" name="Content Placeholder 2"/>
          <p:cNvSpPr>
            <a:spLocks noGrp="1"/>
          </p:cNvSpPr>
          <p:nvPr>
            <p:ph idx="1"/>
          </p:nvPr>
        </p:nvSpPr>
        <p:spPr>
          <a:xfrm>
            <a:off x="0" y="0"/>
            <a:ext cx="5257800" cy="4525963"/>
          </a:xfrm>
        </p:spPr>
        <p:txBody>
          <a:bodyPr/>
          <a:lstStyle/>
          <a:p>
            <a:pPr eaLnBrk="1" hangingPunct="1">
              <a:buFont typeface="Arial" charset="0"/>
              <a:buNone/>
            </a:pPr>
            <a:r>
              <a:rPr lang="en-US" smtClean="0">
                <a:solidFill>
                  <a:schemeClr val="bg1"/>
                </a:solidFill>
              </a:rPr>
              <a:t>Food security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685800"/>
            <a:ext cx="8229600" cy="868363"/>
          </a:xfrm>
        </p:spPr>
        <p:txBody>
          <a:bodyPr/>
          <a:lstStyle/>
          <a:p>
            <a:pPr eaLnBrk="1" hangingPunct="1"/>
            <a:r>
              <a:rPr lang="en-US" smtClean="0"/>
              <a:t>Livelihood becomes expensive and unhealthy</a:t>
            </a:r>
            <a:br>
              <a:rPr lang="en-US" smtClean="0"/>
            </a:br>
            <a:endParaRPr lang="en-US" smtClean="0"/>
          </a:p>
        </p:txBody>
      </p:sp>
      <p:pic>
        <p:nvPicPr>
          <p:cNvPr id="72706" name="Picture 2" descr="http://www.dblog.it/public/spam.jpg"/>
          <p:cNvPicPr>
            <a:picLocks noChangeAspect="1" noChangeArrowheads="1"/>
          </p:cNvPicPr>
          <p:nvPr/>
        </p:nvPicPr>
        <p:blipFill>
          <a:blip r:embed="rId3" cstate="print"/>
          <a:srcRect/>
          <a:stretch>
            <a:fillRect/>
          </a:stretch>
        </p:blipFill>
        <p:spPr bwMode="auto">
          <a:xfrm>
            <a:off x="5638800" y="2057400"/>
            <a:ext cx="3076575" cy="2867025"/>
          </a:xfrm>
          <a:prstGeom prst="rect">
            <a:avLst/>
          </a:prstGeom>
          <a:noFill/>
          <a:ln w="9525">
            <a:noFill/>
            <a:miter lim="800000"/>
            <a:headEnd/>
            <a:tailEnd/>
          </a:ln>
        </p:spPr>
      </p:pic>
      <p:pic>
        <p:nvPicPr>
          <p:cNvPr id="72708" name="Picture 4" descr="http://wesleyschooler.com/db4/00301/wesleyschooler.com/_uimages/SomoaFood.jpg"/>
          <p:cNvPicPr>
            <a:picLocks noChangeAspect="1" noChangeArrowheads="1"/>
          </p:cNvPicPr>
          <p:nvPr/>
        </p:nvPicPr>
        <p:blipFill>
          <a:blip r:embed="rId4" cstate="print"/>
          <a:srcRect/>
          <a:stretch>
            <a:fillRect/>
          </a:stretch>
        </p:blipFill>
        <p:spPr bwMode="auto">
          <a:xfrm>
            <a:off x="152400" y="2209800"/>
            <a:ext cx="3429000" cy="2514600"/>
          </a:xfrm>
          <a:prstGeom prst="rect">
            <a:avLst/>
          </a:prstGeom>
          <a:noFill/>
          <a:ln w="9525">
            <a:noFill/>
            <a:miter lim="800000"/>
            <a:headEnd/>
            <a:tailEnd/>
          </a:ln>
        </p:spPr>
      </p:pic>
      <p:pic>
        <p:nvPicPr>
          <p:cNvPr id="20485" name="Picture 5" descr="C:\Documents and Settings\Owner\Local Settings\Temporary Internet Files\Content.IE5\0RTXVANM\MC900441950[1].wmf"/>
          <p:cNvPicPr>
            <a:picLocks noChangeAspect="1" noChangeArrowheads="1"/>
          </p:cNvPicPr>
          <p:nvPr/>
        </p:nvPicPr>
        <p:blipFill>
          <a:blip r:embed="rId5" cstate="print"/>
          <a:srcRect/>
          <a:stretch>
            <a:fillRect/>
          </a:stretch>
        </p:blipFill>
        <p:spPr bwMode="auto">
          <a:xfrm>
            <a:off x="3810000" y="2895600"/>
            <a:ext cx="1797050" cy="101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DSC01706.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Title 1"/>
          <p:cNvSpPr>
            <a:spLocks noGrp="1"/>
          </p:cNvSpPr>
          <p:nvPr>
            <p:ph type="title"/>
          </p:nvPr>
        </p:nvSpPr>
        <p:spPr>
          <a:xfrm>
            <a:off x="-152400" y="381000"/>
            <a:ext cx="8229600" cy="1143000"/>
          </a:xfrm>
        </p:spPr>
        <p:txBody>
          <a:bodyPr/>
          <a:lstStyle/>
          <a:p>
            <a:pPr eaLnBrk="1" hangingPunct="1"/>
            <a:r>
              <a:rPr lang="en-US" smtClean="0">
                <a:solidFill>
                  <a:schemeClr val="bg1"/>
                </a:solidFill>
              </a:rPr>
              <a:t>As Samoans, we value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228600"/>
            <a:ext cx="8229600" cy="1143000"/>
          </a:xfrm>
        </p:spPr>
        <p:txBody>
          <a:bodyPr/>
          <a:lstStyle/>
          <a:p>
            <a:pPr eaLnBrk="1" hangingPunct="1"/>
            <a:r>
              <a:rPr lang="en-US" smtClean="0"/>
              <a:t>It is our hope that……</a:t>
            </a:r>
          </a:p>
        </p:txBody>
      </p:sp>
      <p:sp>
        <p:nvSpPr>
          <p:cNvPr id="21507" name="Content Placeholder 2"/>
          <p:cNvSpPr>
            <a:spLocks noGrp="1"/>
          </p:cNvSpPr>
          <p:nvPr>
            <p:ph idx="1"/>
          </p:nvPr>
        </p:nvSpPr>
        <p:spPr>
          <a:xfrm>
            <a:off x="457200" y="762000"/>
            <a:ext cx="8229600" cy="4983163"/>
          </a:xfrm>
        </p:spPr>
        <p:txBody>
          <a:bodyPr/>
          <a:lstStyle/>
          <a:p>
            <a:pPr eaLnBrk="1" hangingPunct="1"/>
            <a:r>
              <a:rPr lang="en-US" smtClean="0"/>
              <a:t>We are able to manage and protect our natural resources</a:t>
            </a:r>
          </a:p>
          <a:p>
            <a:pPr eaLnBrk="1" hangingPunct="1"/>
            <a:r>
              <a:rPr lang="en-US" smtClean="0"/>
              <a:t>Develop environmental friendly behaviors</a:t>
            </a:r>
          </a:p>
          <a:p>
            <a:pPr eaLnBrk="1" hangingPunct="1"/>
            <a:r>
              <a:rPr lang="en-US" smtClean="0"/>
              <a:t>Encourage food security</a:t>
            </a:r>
          </a:p>
          <a:p>
            <a:pPr eaLnBrk="1" hangingPunct="1"/>
            <a:r>
              <a:rPr lang="en-US" smtClean="0"/>
              <a:t>Preservation of cultural practices and knowledge</a:t>
            </a:r>
          </a:p>
          <a:p>
            <a:pPr eaLnBrk="1" hangingPunct="1"/>
            <a:r>
              <a:rPr lang="en-US" smtClean="0"/>
              <a:t>Sustainably utilize our resources</a:t>
            </a:r>
          </a:p>
          <a:p>
            <a:pPr eaLnBrk="1" hangingPunct="1"/>
            <a:r>
              <a:rPr lang="en-US" smtClean="0"/>
              <a:t>Thinking about tomorrow</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609600" y="1752600"/>
            <a:ext cx="7772400" cy="1470025"/>
          </a:xfrm>
        </p:spPr>
        <p:txBody>
          <a:bodyPr/>
          <a:lstStyle/>
          <a:p>
            <a:pPr eaLnBrk="1" hangingPunct="1"/>
            <a:r>
              <a:rPr lang="en-US" smtClean="0"/>
              <a:t>Our Island – Our Resources – Our Future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IMG_1758.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099" name="Title 1"/>
          <p:cNvSpPr>
            <a:spLocks noGrp="1"/>
          </p:cNvSpPr>
          <p:nvPr>
            <p:ph type="title"/>
          </p:nvPr>
        </p:nvSpPr>
        <p:spPr>
          <a:xfrm>
            <a:off x="533400" y="152400"/>
            <a:ext cx="8229600" cy="1143000"/>
          </a:xfrm>
        </p:spPr>
        <p:txBody>
          <a:bodyPr/>
          <a:lstStyle/>
          <a:p>
            <a:pPr eaLnBrk="1" hangingPunct="1"/>
            <a:r>
              <a:rPr lang="en-US" smtClean="0">
                <a:solidFill>
                  <a:schemeClr val="bg1"/>
                </a:solidFill>
              </a:rPr>
              <a:t>As Samoans, we value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DSC00432.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123" name="Title 1"/>
          <p:cNvSpPr>
            <a:spLocks noGrp="1"/>
          </p:cNvSpPr>
          <p:nvPr>
            <p:ph type="title"/>
          </p:nvPr>
        </p:nvSpPr>
        <p:spPr>
          <a:xfrm>
            <a:off x="-1295400" y="0"/>
            <a:ext cx="8229600" cy="1143000"/>
          </a:xfrm>
        </p:spPr>
        <p:txBody>
          <a:bodyPr/>
          <a:lstStyle/>
          <a:p>
            <a:pPr eaLnBrk="1" hangingPunct="1"/>
            <a:r>
              <a:rPr lang="en-US" smtClean="0">
                <a:solidFill>
                  <a:schemeClr val="bg1"/>
                </a:solidFill>
              </a:rPr>
              <a:t>As Samoans, we value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fiest fit for a king&#10;Tyler McKay Sannar&#10;14 Dec 2006"/>
          <p:cNvPicPr>
            <a:picLocks noChangeAspect="1" noChangeArrowheads="1"/>
          </p:cNvPicPr>
          <p:nvPr/>
        </p:nvPicPr>
        <p:blipFill>
          <a:blip r:embed="rId3" cstate="print"/>
          <a:srcRect/>
          <a:stretch>
            <a:fillRect/>
          </a:stretch>
        </p:blipFill>
        <p:spPr bwMode="auto">
          <a:xfrm>
            <a:off x="-12700" y="-19050"/>
            <a:ext cx="9156700" cy="6877050"/>
          </a:xfrm>
          <a:prstGeom prst="rect">
            <a:avLst/>
          </a:prstGeom>
          <a:noFill/>
          <a:ln w="9525">
            <a:noFill/>
            <a:miter lim="800000"/>
            <a:headEnd/>
            <a:tailEnd/>
          </a:ln>
        </p:spPr>
      </p:pic>
      <p:sp>
        <p:nvSpPr>
          <p:cNvPr id="6147" name="Title 1"/>
          <p:cNvSpPr>
            <a:spLocks noGrp="1"/>
          </p:cNvSpPr>
          <p:nvPr>
            <p:ph type="title"/>
          </p:nvPr>
        </p:nvSpPr>
        <p:spPr>
          <a:xfrm>
            <a:off x="-1295400" y="0"/>
            <a:ext cx="8229600" cy="1143000"/>
          </a:xfrm>
        </p:spPr>
        <p:txBody>
          <a:bodyPr/>
          <a:lstStyle/>
          <a:p>
            <a:pPr eaLnBrk="1" hangingPunct="1"/>
            <a:r>
              <a:rPr lang="en-US" smtClean="0">
                <a:solidFill>
                  <a:schemeClr val="bg1"/>
                </a:solidFill>
              </a:rPr>
              <a:t>As Samoans, we value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533400" y="304800"/>
            <a:ext cx="8229600" cy="1143000"/>
          </a:xfrm>
        </p:spPr>
        <p:txBody>
          <a:bodyPr/>
          <a:lstStyle/>
          <a:p>
            <a:pPr eaLnBrk="1" hangingPunct="1"/>
            <a:r>
              <a:rPr lang="en-US" smtClean="0"/>
              <a:t>What is the problem</a:t>
            </a:r>
          </a:p>
        </p:txBody>
      </p:sp>
      <p:sp>
        <p:nvSpPr>
          <p:cNvPr id="4099" name="Content Placeholder 2"/>
          <p:cNvSpPr>
            <a:spLocks noGrp="1"/>
          </p:cNvSpPr>
          <p:nvPr>
            <p:ph idx="1"/>
          </p:nvPr>
        </p:nvSpPr>
        <p:spPr>
          <a:xfrm>
            <a:off x="457200" y="1524000"/>
            <a:ext cx="8229600" cy="4830763"/>
          </a:xfrm>
        </p:spPr>
        <p:txBody>
          <a:bodyPr/>
          <a:lstStyle/>
          <a:p>
            <a:pPr eaLnBrk="1" hangingPunct="1"/>
            <a:r>
              <a:rPr lang="en-US" smtClean="0"/>
              <a:t>Resources are becoming scarce</a:t>
            </a:r>
          </a:p>
          <a:p>
            <a:pPr eaLnBrk="1" hangingPunct="1"/>
            <a:r>
              <a:rPr lang="en-US" smtClean="0"/>
              <a:t>Resources are disappearing</a:t>
            </a:r>
          </a:p>
          <a:p>
            <a:pPr eaLnBrk="1" hangingPunct="1"/>
            <a:r>
              <a:rPr lang="en-US" smtClean="0"/>
              <a:t>Ecosystems are being destroyed</a:t>
            </a:r>
          </a:p>
          <a:p>
            <a:pPr eaLnBrk="1" hangingPunct="1"/>
            <a:r>
              <a:rPr lang="en-US" smtClean="0"/>
              <a:t>Ecosystems are not properly functioning </a:t>
            </a:r>
          </a:p>
        </p:txBody>
      </p:sp>
      <p:pic>
        <p:nvPicPr>
          <p:cNvPr id="7172" name="Picture 5" descr="C:\Documents and Settings\Owner\Local Settings\Temporary Internet Files\Content.IE5\U6K9AUJM\MM900282747[1].gif"/>
          <p:cNvPicPr>
            <a:picLocks noChangeAspect="1" noChangeArrowheads="1" noCrop="1"/>
          </p:cNvPicPr>
          <p:nvPr/>
        </p:nvPicPr>
        <p:blipFill>
          <a:blip r:embed="rId2" cstate="print"/>
          <a:srcRect/>
          <a:stretch>
            <a:fillRect/>
          </a:stretch>
        </p:blipFill>
        <p:spPr bwMode="auto">
          <a:xfrm>
            <a:off x="6858000" y="304800"/>
            <a:ext cx="12192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20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20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20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2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1905000"/>
            <a:ext cx="8229600" cy="1143000"/>
          </a:xfrm>
        </p:spPr>
        <p:txBody>
          <a:bodyPr/>
          <a:lstStyle/>
          <a:p>
            <a:pPr eaLnBrk="1" hangingPunct="1"/>
            <a:r>
              <a:rPr lang="en-US" smtClean="0"/>
              <a:t>Why?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152400"/>
            <a:ext cx="8229600" cy="1143000"/>
          </a:xfrm>
        </p:spPr>
        <p:txBody>
          <a:bodyPr/>
          <a:lstStyle/>
          <a:p>
            <a:r>
              <a:rPr lang="en-US" smtClean="0"/>
              <a:t>Anthropogenic Sources</a:t>
            </a:r>
          </a:p>
        </p:txBody>
      </p:sp>
      <p:sp>
        <p:nvSpPr>
          <p:cNvPr id="9219" name="Content Placeholder 2"/>
          <p:cNvSpPr>
            <a:spLocks noGrp="1"/>
          </p:cNvSpPr>
          <p:nvPr>
            <p:ph idx="1"/>
          </p:nvPr>
        </p:nvSpPr>
        <p:spPr>
          <a:xfrm>
            <a:off x="457200" y="1371600"/>
            <a:ext cx="8229600" cy="4754563"/>
          </a:xfrm>
        </p:spPr>
        <p:txBody>
          <a:bodyPr/>
          <a:lstStyle/>
          <a:p>
            <a:r>
              <a:rPr lang="en-US" smtClean="0"/>
              <a:t>Pollution</a:t>
            </a:r>
          </a:p>
          <a:p>
            <a:r>
              <a:rPr lang="en-US" smtClean="0"/>
              <a:t>Land Clearing</a:t>
            </a:r>
          </a:p>
          <a:p>
            <a:r>
              <a:rPr lang="en-US" smtClean="0"/>
              <a:t>Overharvesting</a:t>
            </a:r>
          </a:p>
          <a:p>
            <a:r>
              <a:rPr lang="en-US" smtClean="0"/>
              <a:t>Use  of illegal harvest methods</a:t>
            </a:r>
          </a:p>
          <a:p>
            <a:r>
              <a:rPr lang="en-US" smtClean="0"/>
              <a:t>Erosion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1143000"/>
          </a:xfrm>
        </p:spPr>
        <p:txBody>
          <a:bodyPr/>
          <a:lstStyle/>
          <a:p>
            <a:r>
              <a:rPr lang="en-US" smtClean="0"/>
              <a:t>Natural Sources</a:t>
            </a:r>
          </a:p>
        </p:txBody>
      </p:sp>
      <p:sp>
        <p:nvSpPr>
          <p:cNvPr id="10243" name="Content Placeholder 2"/>
          <p:cNvSpPr>
            <a:spLocks noGrp="1"/>
          </p:cNvSpPr>
          <p:nvPr>
            <p:ph idx="1"/>
          </p:nvPr>
        </p:nvSpPr>
        <p:spPr>
          <a:xfrm>
            <a:off x="457200" y="1295400"/>
            <a:ext cx="8229600" cy="4830763"/>
          </a:xfrm>
        </p:spPr>
        <p:txBody>
          <a:bodyPr/>
          <a:lstStyle/>
          <a:p>
            <a:r>
              <a:rPr lang="en-US" smtClean="0"/>
              <a:t>Climate Change</a:t>
            </a:r>
          </a:p>
          <a:p>
            <a:pPr lvl="1"/>
            <a:r>
              <a:rPr lang="en-US" smtClean="0"/>
              <a:t>Tsunami</a:t>
            </a:r>
          </a:p>
          <a:p>
            <a:pPr lvl="1"/>
            <a:r>
              <a:rPr lang="en-US" smtClean="0"/>
              <a:t>Droughts</a:t>
            </a:r>
          </a:p>
          <a:p>
            <a:pPr lvl="1"/>
            <a:r>
              <a:rPr lang="en-US" smtClean="0"/>
              <a:t>Hurricanes</a:t>
            </a:r>
          </a:p>
          <a:p>
            <a:pPr lvl="1"/>
            <a:r>
              <a:rPr lang="en-US" smtClean="0"/>
              <a:t>Coral Bleaching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576</Words>
  <Application>Microsoft Office PowerPoint</Application>
  <PresentationFormat>On-screen Show (4:3)</PresentationFormat>
  <Paragraphs>54</Paragraphs>
  <Slides>21</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Communities and Climate Change in Am. Samoa</vt:lpstr>
      <vt:lpstr>As Samoans, we value</vt:lpstr>
      <vt:lpstr>As Samoans, we value</vt:lpstr>
      <vt:lpstr>As Samoans, we value</vt:lpstr>
      <vt:lpstr>As Samoans, we value</vt:lpstr>
      <vt:lpstr>What is the problem</vt:lpstr>
      <vt:lpstr>Why?</vt:lpstr>
      <vt:lpstr>Anthropogenic Sources</vt:lpstr>
      <vt:lpstr>Natural Sources</vt:lpstr>
      <vt:lpstr>What are we doing about it?</vt:lpstr>
      <vt:lpstr>Practicing Conservation</vt:lpstr>
      <vt:lpstr>Integrating Traditional Knowledge and Science</vt:lpstr>
      <vt:lpstr>Slide 13</vt:lpstr>
      <vt:lpstr>Slide 14</vt:lpstr>
      <vt:lpstr>Increasing environmental awareness</vt:lpstr>
      <vt:lpstr>Becoming environmental stewards</vt:lpstr>
      <vt:lpstr>Develop partnership with communities and private sector</vt:lpstr>
      <vt:lpstr>Slide 18</vt:lpstr>
      <vt:lpstr>Livelihood becomes expensive and unhealthy </vt:lpstr>
      <vt:lpstr>It is our hope that……</vt:lpstr>
      <vt:lpstr>Our Island – Our Resources – Our Future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Reefs – Our Resources – Our Future</dc:title>
  <dc:creator>Selaina</dc:creator>
  <cp:lastModifiedBy>sylvias</cp:lastModifiedBy>
  <cp:revision>47</cp:revision>
  <dcterms:created xsi:type="dcterms:W3CDTF">2012-06-12T06:35:47Z</dcterms:created>
  <dcterms:modified xsi:type="dcterms:W3CDTF">2012-07-13T21:46:59Z</dcterms:modified>
</cp:coreProperties>
</file>