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277" r:id="rId3"/>
    <p:sldId id="278" r:id="rId4"/>
    <p:sldId id="276" r:id="rId5"/>
    <p:sldId id="264" r:id="rId6"/>
    <p:sldId id="262" r:id="rId7"/>
    <p:sldId id="270" r:id="rId8"/>
    <p:sldId id="274" r:id="rId9"/>
    <p:sldId id="271"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9" autoAdjust="0"/>
    <p:restoredTop sz="38571" autoAdjust="0"/>
  </p:normalViewPr>
  <p:slideViewPr>
    <p:cSldViewPr>
      <p:cViewPr>
        <p:scale>
          <a:sx n="70" d="100"/>
          <a:sy n="70" d="100"/>
        </p:scale>
        <p:origin x="-1781"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3343" cy="465455"/>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idx="1"/>
          </p:nvPr>
        </p:nvSpPr>
        <p:spPr>
          <a:xfrm>
            <a:off x="3978132" y="3"/>
            <a:ext cx="3043343" cy="465455"/>
          </a:xfrm>
          <a:prstGeom prst="rect">
            <a:avLst/>
          </a:prstGeom>
        </p:spPr>
        <p:txBody>
          <a:bodyPr vert="horz" lIns="93287" tIns="46643" rIns="93287" bIns="46643" rtlCol="0"/>
          <a:lstStyle>
            <a:lvl1pPr algn="r">
              <a:defRPr sz="1200"/>
            </a:lvl1pPr>
          </a:lstStyle>
          <a:p>
            <a:fld id="{A5F86993-6054-4C7A-94C7-159CB1C986EC}" type="datetimeFigureOut">
              <a:rPr lang="en-US" smtClean="0"/>
              <a:t>10/27/2021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87" tIns="46643" rIns="93287" bIns="46643"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287" tIns="46643" rIns="93287" bIns="466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2"/>
            <a:ext cx="3043343" cy="465455"/>
          </a:xfrm>
          <a:prstGeom prst="rect">
            <a:avLst/>
          </a:prstGeom>
        </p:spPr>
        <p:txBody>
          <a:bodyPr vert="horz" lIns="93287" tIns="46643" rIns="93287" bIns="4664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2"/>
            <a:ext cx="3043343" cy="465455"/>
          </a:xfrm>
          <a:prstGeom prst="rect">
            <a:avLst/>
          </a:prstGeom>
        </p:spPr>
        <p:txBody>
          <a:bodyPr vert="horz" lIns="93287" tIns="46643" rIns="93287" bIns="46643" rtlCol="0" anchor="b"/>
          <a:lstStyle>
            <a:lvl1pPr algn="r">
              <a:defRPr sz="1200"/>
            </a:lvl1pPr>
          </a:lstStyle>
          <a:p>
            <a:fld id="{78DE490A-4FCE-4DA5-88F8-4C4B9987E9D5}" type="slidenum">
              <a:rPr lang="en-US" smtClean="0"/>
              <a:t>‹#›</a:t>
            </a:fld>
            <a:endParaRPr lang="en-US"/>
          </a:p>
        </p:txBody>
      </p:sp>
    </p:spTree>
    <p:extLst>
      <p:ext uri="{BB962C8B-B14F-4D97-AF65-F5344CB8AC3E}">
        <p14:creationId xmlns:p14="http://schemas.microsoft.com/office/powerpoint/2010/main" val="403328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xplorer.usaid.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8DE490A-4FCE-4DA5-88F8-4C4B9987E9D5}" type="slidenum">
              <a:rPr lang="en-US" smtClean="0"/>
              <a:t>1</a:t>
            </a:fld>
            <a:endParaRPr lang="en-US"/>
          </a:p>
        </p:txBody>
      </p:sp>
    </p:spTree>
    <p:extLst>
      <p:ext uri="{BB962C8B-B14F-4D97-AF65-F5344CB8AC3E}">
        <p14:creationId xmlns:p14="http://schemas.microsoft.com/office/powerpoint/2010/main" val="2675078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prstClr val="black"/>
                </a:solidFill>
                <a:latin typeface="Times New Roman" panose="02020603050405020304" pitchFamily="18" charset="0"/>
                <a:cs typeface="Times New Roman" panose="02020603050405020304" pitchFamily="18" charset="0"/>
              </a:rPr>
              <a:t>The area is vast and the people are diverse. We are surrounded by the Pacific ocean. It connects us as island peoples. </a:t>
            </a:r>
            <a:r>
              <a:rPr lang="en-US" dirty="0" smtClean="0">
                <a:latin typeface="Times New Roman" pitchFamily="18" charset="0"/>
                <a:cs typeface="Times New Roman" pitchFamily="18" charset="0"/>
              </a:rPr>
              <a:t>We have reciprocal relationships with our marine environment that have shaped our cultures and traditions for over a millennia.</a:t>
            </a:r>
          </a:p>
          <a:p>
            <a:endParaRPr lang="en-US" dirty="0" smtClean="0">
              <a:latin typeface="Times New Roman" pitchFamily="18" charset="0"/>
              <a:cs typeface="Times New Roman" pitchFamily="18" charset="0"/>
            </a:endParaRPr>
          </a:p>
          <a:p>
            <a:pPr marL="171381" indent="-171381">
              <a:buFont typeface="Arial" panose="020B0604020202020204" pitchFamily="34" charset="0"/>
              <a:buChar char="•"/>
            </a:pPr>
            <a:r>
              <a:rPr lang="en-US" dirty="0" smtClean="0">
                <a:solidFill>
                  <a:prstClr val="black"/>
                </a:solidFill>
                <a:latin typeface="Times New Roman" panose="02020603050405020304" pitchFamily="18" charset="0"/>
                <a:cs typeface="Times New Roman" panose="02020603050405020304" pitchFamily="18" charset="0"/>
              </a:rPr>
              <a:t>Higher poverty values and lower median income</a:t>
            </a:r>
            <a:r>
              <a:rPr lang="en-US" baseline="0" dirty="0" smtClean="0">
                <a:solidFill>
                  <a:prstClr val="black"/>
                </a:solidFill>
                <a:latin typeface="Times New Roman" panose="02020603050405020304" pitchFamily="18" charset="0"/>
                <a:cs typeface="Times New Roman" panose="02020603050405020304" pitchFamily="18" charset="0"/>
              </a:rPr>
              <a:t> values than National average in Guam, CNMI and American Samoa.</a:t>
            </a:r>
            <a:endParaRPr lang="en-US" dirty="0" smtClean="0">
              <a:solidFill>
                <a:prstClr val="black"/>
              </a:solidFill>
              <a:latin typeface="Times New Roman" panose="02020603050405020304" pitchFamily="18" charset="0"/>
              <a:cs typeface="Times New Roman" panose="02020603050405020304" pitchFamily="18" charset="0"/>
            </a:endParaRPr>
          </a:p>
          <a:p>
            <a:pPr marL="171381" indent="-171381">
              <a:buFont typeface="Arial" panose="020B0604020202020204" pitchFamily="34" charset="0"/>
              <a:buChar char="•"/>
            </a:pPr>
            <a:r>
              <a:rPr lang="en-US" dirty="0" smtClean="0">
                <a:solidFill>
                  <a:prstClr val="black"/>
                </a:solidFill>
                <a:latin typeface="Times New Roman" panose="02020603050405020304" pitchFamily="18" charset="0"/>
                <a:cs typeface="Times New Roman" panose="02020603050405020304" pitchFamily="18" charset="0"/>
              </a:rPr>
              <a:t>Transportation for goods and services are high and drive up the costs for nearly everything we do.</a:t>
            </a:r>
          </a:p>
          <a:p>
            <a:pPr marL="171381" indent="-171381">
              <a:buFont typeface="Arial" panose="020B0604020202020204" pitchFamily="34" charset="0"/>
              <a:buChar char="•"/>
            </a:pPr>
            <a:r>
              <a:rPr lang="en-US" dirty="0" smtClean="0">
                <a:solidFill>
                  <a:prstClr val="black"/>
                </a:solidFill>
                <a:latin typeface="Times New Roman" panose="02020603050405020304" pitchFamily="18" charset="0"/>
                <a:cs typeface="Times New Roman" panose="02020603050405020304" pitchFamily="18" charset="0"/>
              </a:rPr>
              <a:t>Top Left:   Hook and Line – Ed</a:t>
            </a:r>
            <a:r>
              <a:rPr lang="en-US" baseline="0" dirty="0" smtClean="0">
                <a:solidFill>
                  <a:prstClr val="black"/>
                </a:solidFill>
                <a:latin typeface="Times New Roman" panose="02020603050405020304" pitchFamily="18" charset="0"/>
                <a:cs typeface="Times New Roman" panose="02020603050405020304" pitchFamily="18" charset="0"/>
              </a:rPr>
              <a:t> </a:t>
            </a:r>
            <a:r>
              <a:rPr lang="en-US" baseline="0" dirty="0" err="1" smtClean="0">
                <a:solidFill>
                  <a:prstClr val="black"/>
                </a:solidFill>
                <a:latin typeface="Times New Roman" panose="02020603050405020304" pitchFamily="18" charset="0"/>
                <a:cs typeface="Times New Roman" panose="02020603050405020304" pitchFamily="18" charset="0"/>
              </a:rPr>
              <a:t>Ebisui</a:t>
            </a:r>
            <a:r>
              <a:rPr lang="en-US" baseline="0" dirty="0" smtClean="0">
                <a:solidFill>
                  <a:prstClr val="black"/>
                </a:solidFill>
                <a:latin typeface="Times New Roman" panose="02020603050405020304" pitchFamily="18" charset="0"/>
                <a:cs typeface="Times New Roman" panose="02020603050405020304" pitchFamily="18" charset="0"/>
              </a:rPr>
              <a:t> holding </a:t>
            </a:r>
            <a:r>
              <a:rPr lang="en-US" baseline="0" dirty="0" err="1" smtClean="0">
                <a:solidFill>
                  <a:prstClr val="black"/>
                </a:solidFill>
                <a:latin typeface="Times New Roman" panose="02020603050405020304" pitchFamily="18" charset="0"/>
                <a:cs typeface="Times New Roman" panose="02020603050405020304" pitchFamily="18" charset="0"/>
              </a:rPr>
              <a:t>Onaga</a:t>
            </a:r>
            <a:endParaRPr lang="en-US" baseline="0" dirty="0" smtClean="0">
              <a:solidFill>
                <a:prstClr val="black"/>
              </a:solidFill>
              <a:latin typeface="Times New Roman" panose="02020603050405020304" pitchFamily="18" charset="0"/>
              <a:cs typeface="Times New Roman" panose="02020603050405020304" pitchFamily="18" charset="0"/>
            </a:endParaRPr>
          </a:p>
          <a:p>
            <a:pPr marL="171381" indent="-171381">
              <a:buFont typeface="Arial" panose="020B0604020202020204" pitchFamily="34" charset="0"/>
              <a:buChar char="•"/>
            </a:pPr>
            <a:r>
              <a:rPr lang="en-US" baseline="0" dirty="0" smtClean="0">
                <a:solidFill>
                  <a:prstClr val="black"/>
                </a:solidFill>
                <a:latin typeface="Times New Roman" panose="02020603050405020304" pitchFamily="18" charset="0"/>
                <a:cs typeface="Times New Roman" panose="02020603050405020304" pitchFamily="18" charset="0"/>
              </a:rPr>
              <a:t>Top Right: </a:t>
            </a:r>
            <a:r>
              <a:rPr lang="en-US" dirty="0" smtClean="0">
                <a:solidFill>
                  <a:prstClr val="black"/>
                </a:solidFill>
                <a:latin typeface="Times New Roman" panose="02020603050405020304" pitchFamily="18" charset="0"/>
                <a:cs typeface="Times New Roman" panose="02020603050405020304" pitchFamily="18" charset="0"/>
              </a:rPr>
              <a:t>Samoan surround net for </a:t>
            </a:r>
            <a:r>
              <a:rPr lang="en-US" dirty="0" err="1" smtClean="0">
                <a:solidFill>
                  <a:prstClr val="black"/>
                </a:solidFill>
                <a:latin typeface="Times New Roman" panose="02020603050405020304" pitchFamily="18" charset="0"/>
                <a:cs typeface="Times New Roman" panose="02020603050405020304" pitchFamily="18" charset="0"/>
              </a:rPr>
              <a:t>Atuli</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Akule</a:t>
            </a:r>
            <a:r>
              <a:rPr lang="en-US" dirty="0" smtClean="0">
                <a:solidFill>
                  <a:prstClr val="black"/>
                </a:solidFill>
                <a:latin typeface="Times New Roman" panose="02020603050405020304" pitchFamily="18" charset="0"/>
                <a:cs typeface="Times New Roman" panose="02020603050405020304" pitchFamily="18" charset="0"/>
              </a:rPr>
              <a:t> or Big</a:t>
            </a:r>
            <a:r>
              <a:rPr lang="en-US" baseline="0" dirty="0" smtClean="0">
                <a:solidFill>
                  <a:prstClr val="black"/>
                </a:solidFill>
                <a:latin typeface="Times New Roman" panose="02020603050405020304" pitchFamily="18" charset="0"/>
                <a:cs typeface="Times New Roman" panose="02020603050405020304" pitchFamily="18" charset="0"/>
              </a:rPr>
              <a:t>eye </a:t>
            </a:r>
            <a:r>
              <a:rPr lang="en-US" baseline="0" dirty="0" err="1" smtClean="0">
                <a:solidFill>
                  <a:prstClr val="black"/>
                </a:solidFill>
                <a:latin typeface="Times New Roman" panose="02020603050405020304" pitchFamily="18" charset="0"/>
                <a:cs typeface="Times New Roman" panose="02020603050405020304" pitchFamily="18" charset="0"/>
              </a:rPr>
              <a:t>Scad</a:t>
            </a:r>
            <a:r>
              <a:rPr lang="en-US" baseline="0" dirty="0" smtClean="0">
                <a:solidFill>
                  <a:prstClr val="black"/>
                </a:solidFill>
                <a:latin typeface="Times New Roman" panose="02020603050405020304" pitchFamily="18" charset="0"/>
                <a:cs typeface="Times New Roman" panose="02020603050405020304" pitchFamily="18" charset="0"/>
              </a:rPr>
              <a:t>)</a:t>
            </a:r>
          </a:p>
          <a:p>
            <a:pPr marL="171381" indent="-171381">
              <a:buFont typeface="Arial" panose="020B0604020202020204" pitchFamily="34" charset="0"/>
              <a:buChar char="•"/>
            </a:pPr>
            <a:r>
              <a:rPr lang="en-US" baseline="0" dirty="0" smtClean="0">
                <a:solidFill>
                  <a:prstClr val="black"/>
                </a:solidFill>
                <a:latin typeface="Times New Roman" panose="02020603050405020304" pitchFamily="18" charset="0"/>
                <a:cs typeface="Times New Roman" panose="02020603050405020304" pitchFamily="18" charset="0"/>
              </a:rPr>
              <a:t>Bottom left: Samoan Keiki</a:t>
            </a:r>
          </a:p>
          <a:p>
            <a:pPr marL="171381" indent="-171381">
              <a:buFont typeface="Arial" panose="020B0604020202020204" pitchFamily="34" charset="0"/>
              <a:buChar char="•"/>
            </a:pPr>
            <a:r>
              <a:rPr lang="en-US" baseline="0" dirty="0" smtClean="0">
                <a:solidFill>
                  <a:prstClr val="black"/>
                </a:solidFill>
                <a:latin typeface="Times New Roman" panose="02020603050405020304" pitchFamily="18" charset="0"/>
                <a:cs typeface="Times New Roman" panose="02020603050405020304" pitchFamily="18" charset="0"/>
              </a:rPr>
              <a:t>Bottom Right:  CNMI Road side fish vendors</a:t>
            </a:r>
            <a:endParaRPr lang="en-US" dirty="0" smtClean="0">
              <a:solidFill>
                <a:prstClr val="black"/>
              </a:solidFill>
              <a:latin typeface="Times New Roman" panose="02020603050405020304" pitchFamily="18" charset="0"/>
              <a:cs typeface="Times New Roman" panose="02020603050405020304" pitchFamily="18" charset="0"/>
            </a:endParaRPr>
          </a:p>
          <a:p>
            <a:endParaRPr lang="en-US" dirty="0" smtClean="0">
              <a:latin typeface="Times New Roman" pitchFamily="18" charset="0"/>
              <a:cs typeface="Times New Roman" pitchFamily="18"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8DE490A-4FCE-4DA5-88F8-4C4B9987E9D5}" type="slidenum">
              <a:rPr lang="en-US" smtClean="0"/>
              <a:t>2</a:t>
            </a:fld>
            <a:endParaRPr lang="en-US"/>
          </a:p>
        </p:txBody>
      </p:sp>
    </p:spTree>
    <p:extLst>
      <p:ext uri="{BB962C8B-B14F-4D97-AF65-F5344CB8AC3E}">
        <p14:creationId xmlns:p14="http://schemas.microsoft.com/office/powerpoint/2010/main" val="267507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defRPr/>
            </a:pPr>
            <a:r>
              <a:rPr lang="en-US" dirty="0">
                <a:latin typeface="Times New Roman" pitchFamily="18" charset="0"/>
                <a:cs typeface="Times New Roman" pitchFamily="18" charset="0"/>
              </a:rPr>
              <a:t>Spatial Area Designations: 99.6% of all Marine Monuments exist in the Western Pacific Region of the US EEZ. Antiquities Act : Presidents have the authority to unilaterally designate monuments without community consultation.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Council has asked President Biden to consider removing fishing prohibitions from 50-200 miles around Johnston Atoll and Wake and Jarvis Islands. Limiting access to our own adjacent US EEZs displaces fishermen to distant water fishing grounds, adding costs, time, logistical burdens. Heavy foreign fishing occurs right up to our 200 mile zone boundaries.</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Unfulfilled commitments by previous administrations remain. Promises made, promises not kept. The Territory of American Samoa was promised $10m from the enviros and was also promised a research facility.  CNMI was promised a  monument visitors’ center. They suggested the Japanese lighthouse on a hill from where visitors could look north and see the monument waters.  FWS wanted it placed at the WWII American Memorial Park. A center has not yet been established.</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CNMI could benefit economically from foreign fishing for tuna and sharks (china) in their zone. A process in the MSA allows for this to happen. Selling whole sharks, of course.</a:t>
            </a:r>
          </a:p>
          <a:p>
            <a:pPr defTabSz="914029">
              <a:defRPr/>
            </a:pPr>
            <a:endParaRPr lang="en-US" dirty="0" smtClean="0">
              <a:solidFill>
                <a:prstClr val="black"/>
              </a:solidFill>
              <a:latin typeface="Times New Roman" panose="02020603050405020304" pitchFamily="18" charset="0"/>
              <a:cs typeface="Times New Roman" panose="02020603050405020304" pitchFamily="18" charset="0"/>
            </a:endParaRPr>
          </a:p>
          <a:p>
            <a:pPr defTabSz="914029">
              <a:defRPr/>
            </a:pPr>
            <a:r>
              <a:rPr lang="en-US" dirty="0" smtClean="0">
                <a:solidFill>
                  <a:prstClr val="black"/>
                </a:solidFill>
                <a:latin typeface="Times New Roman" panose="02020603050405020304" pitchFamily="18" charset="0"/>
                <a:cs typeface="Times New Roman" panose="02020603050405020304" pitchFamily="18" charset="0"/>
              </a:rPr>
              <a:t>According to turtle</a:t>
            </a:r>
            <a:r>
              <a:rPr lang="en-US" baseline="0" dirty="0" smtClean="0">
                <a:solidFill>
                  <a:prstClr val="black"/>
                </a:solidFill>
                <a:latin typeface="Times New Roman" panose="02020603050405020304" pitchFamily="18" charset="0"/>
                <a:cs typeface="Times New Roman" panose="02020603050405020304" pitchFamily="18" charset="0"/>
              </a:rPr>
              <a:t> scientists the </a:t>
            </a:r>
            <a:r>
              <a:rPr lang="en-US" dirty="0" smtClean="0">
                <a:solidFill>
                  <a:prstClr val="black"/>
                </a:solidFill>
                <a:latin typeface="Times New Roman" panose="02020603050405020304" pitchFamily="18" charset="0"/>
                <a:cs typeface="Times New Roman" panose="02020603050405020304" pitchFamily="18" charset="0"/>
              </a:rPr>
              <a:t>Hawaiian </a:t>
            </a:r>
            <a:r>
              <a:rPr lang="en-US" baseline="0" dirty="0" smtClean="0">
                <a:solidFill>
                  <a:prstClr val="black"/>
                </a:solidFill>
                <a:latin typeface="Times New Roman" panose="02020603050405020304" pitchFamily="18" charset="0"/>
                <a:cs typeface="Times New Roman" panose="02020603050405020304" pitchFamily="18" charset="0"/>
              </a:rPr>
              <a:t>green sea turtle has recovered. To support traditional fishing practices as authorized in MSA, the Council is working with the NMFS to allow a cultural take. Former Trust Territories of the US do not prohibit the taking of green sea turtles. We have proposed international workshops with countries where the GST traverse such as Philippines, Japan, Malaysia, Taiwan and FSM to discuss management of this shared species.</a:t>
            </a:r>
            <a:endParaRPr lang="en-US" dirty="0" smtClean="0">
              <a:solidFill>
                <a:prstClr val="black"/>
              </a:solidFill>
              <a:latin typeface="Times New Roman" panose="02020603050405020304" pitchFamily="18" charset="0"/>
              <a:cs typeface="Times New Roman" panose="02020603050405020304" pitchFamily="18" charset="0"/>
            </a:endParaRPr>
          </a:p>
          <a:p>
            <a:pPr defTabSz="914029">
              <a:defRPr/>
            </a:pPr>
            <a:endParaRPr lang="en-US" baseline="0" dirty="0" smtClean="0">
              <a:solidFill>
                <a:prstClr val="black"/>
              </a:solidFill>
              <a:latin typeface="Times New Roman" panose="02020603050405020304" pitchFamily="18" charset="0"/>
              <a:cs typeface="Times New Roman" panose="02020603050405020304" pitchFamily="18" charset="0"/>
            </a:endParaRPr>
          </a:p>
          <a:p>
            <a:pPr defTabSz="914029">
              <a:defRPr/>
            </a:pPr>
            <a:endParaRPr lang="en-US" dirty="0">
              <a:solidFill>
                <a:prstClr val="black"/>
              </a:solidFill>
              <a:latin typeface="Times New Roman" panose="02020603050405020304" pitchFamily="18" charset="0"/>
              <a:cs typeface="Times New Roman" panose="02020603050405020304" pitchFamily="18" charset="0"/>
            </a:endParaRPr>
          </a:p>
          <a:p>
            <a:pPr marL="171381" indent="-171381">
              <a:buFont typeface="Arial" panose="020B0604020202020204" pitchFamily="34" charset="0"/>
              <a:buChar char="•"/>
            </a:pPr>
            <a:endParaRPr lang="en-US" dirty="0">
              <a:solidFill>
                <a:prstClr val="black"/>
              </a:solidFill>
              <a:latin typeface="Times New Roman" panose="02020603050405020304" pitchFamily="18" charset="0"/>
              <a:cs typeface="Times New Roman" panose="02020603050405020304" pitchFamily="18" charset="0"/>
            </a:endParaRPr>
          </a:p>
          <a:p>
            <a:endParaRPr lang="en-US" dirty="0" smtClean="0"/>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8DE490A-4FCE-4DA5-88F8-4C4B9987E9D5}" type="slidenum">
              <a:rPr lang="en-US" smtClean="0"/>
              <a:t>3</a:t>
            </a:fld>
            <a:endParaRPr lang="en-US"/>
          </a:p>
        </p:txBody>
      </p:sp>
    </p:spTree>
    <p:extLst>
      <p:ext uri="{BB962C8B-B14F-4D97-AF65-F5344CB8AC3E}">
        <p14:creationId xmlns:p14="http://schemas.microsoft.com/office/powerpoint/2010/main" val="267507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itchFamily="18" charset="0"/>
                <a:cs typeface="Times New Roman" pitchFamily="18" charset="0"/>
              </a:rPr>
              <a:t>Final Rule and implementation in Jan/Feb 2010 (Final Action 2005). This paradigm shift allowed the Council to integrate new institutional structures resulting in activities and programs allowing communities to share, understand and document traditional resource management practices.</a:t>
            </a:r>
          </a:p>
          <a:p>
            <a:endParaRPr lang="en-US"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Regional Ecosystem Advisory Committees were established for each archipelago bringing in local and federal agencies, ENGOs, etc. Together they support ecosystem based fishery management of Pacific Island fishery and coastal resources.</a:t>
            </a:r>
          </a:p>
          <a:p>
            <a:pPr lvl="1"/>
            <a:r>
              <a:rPr lang="en-US" sz="1200" dirty="0">
                <a:solidFill>
                  <a:srgbClr val="000000"/>
                </a:solidFill>
                <a:latin typeface="Times New Roman" pitchFamily="18" charset="0"/>
                <a:ea typeface="Arial"/>
                <a:cs typeface="Times New Roman" pitchFamily="18" charset="0"/>
                <a:sym typeface="Arial"/>
              </a:rPr>
              <a:t>Hawaii - Aha Moku – support a formal structure where indigenous communities can participate and provide input into local, state and federal resource management.</a:t>
            </a:r>
          </a:p>
          <a:p>
            <a:pPr lvl="1"/>
            <a:r>
              <a:rPr lang="en-US" sz="1200" dirty="0">
                <a:solidFill>
                  <a:srgbClr val="000000"/>
                </a:solidFill>
                <a:latin typeface="Times New Roman" pitchFamily="18" charset="0"/>
                <a:ea typeface="Arial"/>
                <a:cs typeface="Times New Roman" pitchFamily="18" charset="0"/>
                <a:sym typeface="Arial"/>
              </a:rPr>
              <a:t>Guam and CNMI - Village Mayors –Assisted in developing community-based natural resource management plans for local and federal agencies to consider and address when working with communities </a:t>
            </a:r>
          </a:p>
          <a:p>
            <a:pPr lvl="1"/>
            <a:r>
              <a:rPr lang="en-US" sz="1200" dirty="0">
                <a:solidFill>
                  <a:srgbClr val="000000"/>
                </a:solidFill>
                <a:latin typeface="Times New Roman" pitchFamily="18" charset="0"/>
                <a:ea typeface="Arial"/>
                <a:cs typeface="Times New Roman" pitchFamily="18" charset="0"/>
                <a:sym typeface="Arial"/>
              </a:rPr>
              <a:t>American Samoa –Matai System include village chiefs– supports ecosystem monitoring training for climate change. Provided inflatable zodiacs to support community monitoring</a:t>
            </a:r>
          </a:p>
          <a:p>
            <a:pPr lvl="1"/>
            <a:endParaRPr lang="en-US" sz="1200" dirty="0">
              <a:solidFill>
                <a:srgbClr val="000000"/>
              </a:solidFill>
              <a:latin typeface="Times New Roman" pitchFamily="18" charset="0"/>
              <a:ea typeface="Arial"/>
              <a:cs typeface="Times New Roman" pitchFamily="18" charset="0"/>
              <a:sym typeface="Arial"/>
            </a:endParaRPr>
          </a:p>
          <a:p>
            <a:pPr defTabSz="914029">
              <a:defRPr/>
            </a:pPr>
            <a:r>
              <a:rPr lang="en-US" sz="1200" dirty="0">
                <a:solidFill>
                  <a:srgbClr val="000000"/>
                </a:solidFill>
                <a:latin typeface="Times New Roman" pitchFamily="18" charset="0"/>
                <a:ea typeface="Arial"/>
                <a:cs typeface="Times New Roman" pitchFamily="18" charset="0"/>
                <a:sym typeface="Arial"/>
              </a:rPr>
              <a:t>Held and supported a regional CMSP workshop in Honolulu in 2011 with 125 fishing and indigenous leaders attending from AS, CNMI, Guam and HI.  The Coastal and Marine Spatial Planning training workshop was held with NOS to learn the concepts and methods of CMSP. 33 teachers from the CNMI and Guam attended the PIFSC’ Ocean Watch Program workshops on monitoring watersheds organized and hosted by the Council. Topics included geology, data collection and water quality monitoring.</a:t>
            </a:r>
          </a:p>
        </p:txBody>
      </p:sp>
      <p:sp>
        <p:nvSpPr>
          <p:cNvPr id="4" name="Slide Number Placeholder 3"/>
          <p:cNvSpPr>
            <a:spLocks noGrp="1"/>
          </p:cNvSpPr>
          <p:nvPr>
            <p:ph type="sldNum" sz="quarter" idx="10"/>
          </p:nvPr>
        </p:nvSpPr>
        <p:spPr/>
        <p:txBody>
          <a:bodyPr/>
          <a:lstStyle/>
          <a:p>
            <a:fld id="{78DE490A-4FCE-4DA5-88F8-4C4B9987E9D5}" type="slidenum">
              <a:rPr lang="en-US" smtClean="0"/>
              <a:t>4</a:t>
            </a:fld>
            <a:endParaRPr lang="en-US"/>
          </a:p>
        </p:txBody>
      </p:sp>
    </p:spTree>
    <p:extLst>
      <p:ext uri="{BB962C8B-B14F-4D97-AF65-F5344CB8AC3E}">
        <p14:creationId xmlns:p14="http://schemas.microsoft.com/office/powerpoint/2010/main" val="226438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cs typeface="Times New Roman" pitchFamily="18" charset="0"/>
              </a:rPr>
              <a:t>(Manny</a:t>
            </a:r>
            <a:r>
              <a:rPr lang="en-US" b="1" baseline="0" dirty="0" smtClean="0">
                <a:latin typeface="Times New Roman" pitchFamily="18" charset="0"/>
                <a:cs typeface="Times New Roman" pitchFamily="18" charset="0"/>
              </a:rPr>
              <a:t>’s suggestion: find a way to record all the fish information)</a:t>
            </a:r>
            <a:endParaRPr lang="en-US" b="1"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idea of a “one size fits all” approach to management is not appropriate.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level of investment into the building blocks and drivers of policy decision-making -- data collection, plays a large role in implementation success. The region is often faced with a mismatch in policy directives as opposed to regional management needs, with exemption requests as the only viable option.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Unfortunately, this is the case with the application of MSA’ s National Standard 1, which determines stock status. When applied to our data-poor fisheries, it unrealistically burdens these underserved communities by dramatically reducing the catch limit. Proof</a:t>
            </a:r>
            <a:r>
              <a:rPr lang="en-US" baseline="0" dirty="0" smtClean="0">
                <a:latin typeface="Times New Roman" pitchFamily="18" charset="0"/>
                <a:cs typeface="Times New Roman" pitchFamily="18" charset="0"/>
              </a:rPr>
              <a:t> of the data poor status is the Kobe Plot (as displayed) for the CNMI BF stock assessment that shows large uncertainties covering most of the area of the plot </a:t>
            </a:r>
            <a:r>
              <a:rPr lang="en-US" dirty="0" smtClean="0">
                <a:latin typeface="Times New Roman" pitchFamily="18" charset="0"/>
                <a:cs typeface="Times New Roman" pitchFamily="18" charset="0"/>
              </a:rPr>
              <a:t>reducing their economic stability in the absence of any clear data-driven management.</a:t>
            </a:r>
          </a:p>
          <a:p>
            <a:endParaRPr lang="en-US" dirty="0" smtClean="0">
              <a:latin typeface="Times New Roman" pitchFamily="18" charset="0"/>
              <a:cs typeface="Times New Roman" pitchFamily="18" charset="0"/>
            </a:endParaRPr>
          </a:p>
          <a:p>
            <a:r>
              <a:rPr lang="en-US" b="0" dirty="0" smtClean="0">
                <a:latin typeface="Times New Roman" pitchFamily="18" charset="0"/>
                <a:cs typeface="Times New Roman" pitchFamily="18" charset="0"/>
              </a:rPr>
              <a:t>WHAT ARE WE DOING? 30 years of recording important data through</a:t>
            </a:r>
            <a:r>
              <a:rPr lang="en-US" b="0" baseline="0" dirty="0" smtClean="0">
                <a:latin typeface="Times New Roman" pitchFamily="18" charset="0"/>
                <a:cs typeface="Times New Roman" pitchFamily="18" charset="0"/>
              </a:rPr>
              <a:t> </a:t>
            </a:r>
            <a:r>
              <a:rPr lang="en-US" b="0" dirty="0" smtClean="0">
                <a:latin typeface="Times New Roman" pitchFamily="18" charset="0"/>
                <a:cs typeface="Times New Roman" pitchFamily="18" charset="0"/>
              </a:rPr>
              <a:t>workshops, contractors,</a:t>
            </a:r>
            <a:r>
              <a:rPr lang="en-US" b="0" baseline="0" dirty="0" smtClean="0">
                <a:latin typeface="Times New Roman" pitchFamily="18" charset="0"/>
                <a:cs typeface="Times New Roman" pitchFamily="18" charset="0"/>
              </a:rPr>
              <a:t> training, Catch-It Log-It, etc.  Created fishery data collection and research committee (FDCRC) to coordinate the data collection improvement in the region. We are not a member of a Commission so we do not have that expertise. </a:t>
            </a:r>
          </a:p>
          <a:p>
            <a:endParaRPr lang="en-US" b="0" baseline="0" dirty="0" smtClean="0">
              <a:latin typeface="Times New Roman" pitchFamily="18" charset="0"/>
              <a:cs typeface="Times New Roman" pitchFamily="18" charset="0"/>
            </a:endParaRPr>
          </a:p>
          <a:p>
            <a:r>
              <a:rPr lang="en-US" b="0" baseline="0" dirty="0" smtClean="0">
                <a:latin typeface="Times New Roman" pitchFamily="18" charset="0"/>
                <a:cs typeface="Times New Roman" pitchFamily="18" charset="0"/>
              </a:rPr>
              <a:t>NMFS supports bio-sampling in CNMI and Guam, and working to establish sampling in Am. Sam.  Council supports bio-sampling in Hawaii through its Coral Reef Funding. These programs need to be reviewed in coordination with other data collection programs (CPUE) to produce better stock assessments. CNMI bio-sampling program is being underutilized. </a:t>
            </a:r>
          </a:p>
          <a:p>
            <a:endParaRPr lang="en-US" b="0" baseline="0" dirty="0" smtClean="0">
              <a:latin typeface="Times New Roman" pitchFamily="18" charset="0"/>
              <a:cs typeface="Times New Roman" pitchFamily="18" charset="0"/>
            </a:endParaRPr>
          </a:p>
          <a:p>
            <a:r>
              <a:rPr lang="en-US" b="0" baseline="0" dirty="0" smtClean="0">
                <a:latin typeface="Times New Roman" pitchFamily="18" charset="0"/>
                <a:cs typeface="Times New Roman" pitchFamily="18" charset="0"/>
              </a:rPr>
              <a:t>FDCRC finalized the 2022-2026 strategic plan with a focus on data collection improvement. The goal is to improve the data collection as the building block for SA and fisheries decision making.</a:t>
            </a:r>
            <a:endParaRPr lang="en-US" b="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8DE490A-4FCE-4DA5-88F8-4C4B9987E9D5}" type="slidenum">
              <a:rPr lang="en-US" smtClean="0"/>
              <a:t>5</a:t>
            </a:fld>
            <a:endParaRPr lang="en-US"/>
          </a:p>
        </p:txBody>
      </p:sp>
    </p:spTree>
    <p:extLst>
      <p:ext uri="{BB962C8B-B14F-4D97-AF65-F5344CB8AC3E}">
        <p14:creationId xmlns:p14="http://schemas.microsoft.com/office/powerpoint/2010/main" val="418786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cs typeface="Times New Roman" pitchFamily="18" charset="0"/>
              </a:rPr>
              <a:t>Economic opportunities for the insular areas of the Western Pacific are limited due to its geography and available resources. </a:t>
            </a:r>
            <a:r>
              <a:rPr lang="en-US" dirty="0" smtClean="0">
                <a:latin typeface="Times New Roman" pitchFamily="18" charset="0"/>
                <a:cs typeface="Times New Roman" pitchFamily="18" charset="0"/>
              </a:rPr>
              <a:t>The people</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need to have the technical and administrative capacity to competitive</a:t>
            </a:r>
            <a:r>
              <a:rPr lang="en-US" baseline="0" dirty="0" smtClean="0">
                <a:latin typeface="Times New Roman" pitchFamily="18" charset="0"/>
                <a:cs typeface="Times New Roman" pitchFamily="18" charset="0"/>
              </a:rPr>
              <a:t> proposals t</a:t>
            </a:r>
            <a:r>
              <a:rPr lang="en-US" dirty="0" smtClean="0">
                <a:latin typeface="Times New Roman" pitchFamily="18" charset="0"/>
                <a:cs typeface="Times New Roman" pitchFamily="18" charset="0"/>
              </a:rPr>
              <a:t>o better</a:t>
            </a:r>
            <a:r>
              <a:rPr lang="en-US" baseline="0" dirty="0" smtClean="0">
                <a:latin typeface="Times New Roman" pitchFamily="18" charset="0"/>
                <a:cs typeface="Times New Roman" pitchFamily="18" charset="0"/>
              </a:rPr>
              <a:t> compete </a:t>
            </a:r>
            <a:r>
              <a:rPr lang="en-US" dirty="0" smtClean="0">
                <a:latin typeface="Times New Roman" pitchFamily="18" charset="0"/>
                <a:cs typeface="Times New Roman" pitchFamily="18" charset="0"/>
              </a:rPr>
              <a:t>in national federal grant competitions, such as:</a:t>
            </a:r>
          </a:p>
          <a:p>
            <a:endParaRPr lang="en-US" b="1"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rPr>
              <a:t>Saltonstall</a:t>
            </a:r>
            <a:r>
              <a:rPr lang="en-US" b="1" dirty="0" smtClean="0">
                <a:latin typeface="Times New Roman" pitchFamily="18" charset="0"/>
                <a:cs typeface="Times New Roman" pitchFamily="18" charset="0"/>
              </a:rPr>
              <a:t>-Kennedy </a:t>
            </a:r>
          </a:p>
          <a:p>
            <a:pPr marL="165496" indent="-165496">
              <a:buFont typeface="Arial" panose="020B0604020202020204" pitchFamily="34" charset="0"/>
              <a:buChar char="•"/>
            </a:pPr>
            <a:r>
              <a:rPr lang="en-US" b="1" dirty="0" smtClean="0">
                <a:latin typeface="Times New Roman" pitchFamily="18" charset="0"/>
                <a:cs typeface="Times New Roman" pitchFamily="18" charset="0"/>
              </a:rPr>
              <a:t>22% of $11.1M to the Pacific</a:t>
            </a:r>
            <a:r>
              <a:rPr lang="en-US" b="1" baseline="0" dirty="0" smtClean="0">
                <a:latin typeface="Times New Roman" pitchFamily="18" charset="0"/>
                <a:cs typeface="Times New Roman" pitchFamily="18" charset="0"/>
              </a:rPr>
              <a:t> Island Region, 17% of $11.1M to the US Pacific States/Territories</a:t>
            </a:r>
            <a:r>
              <a:rPr lang="en-US" dirty="0" smtClean="0">
                <a:latin typeface="Times New Roman" pitchFamily="18" charset="0"/>
                <a:cs typeface="Times New Roman" pitchFamily="18" charset="0"/>
              </a:rPr>
              <a:t> </a:t>
            </a: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Bycatch Reduction Engineering Program</a:t>
            </a:r>
          </a:p>
          <a:p>
            <a:pPr marL="165496" indent="-165496">
              <a:buFont typeface="Arial" panose="020B0604020202020204" pitchFamily="34" charset="0"/>
              <a:buChar char="•"/>
            </a:pPr>
            <a:r>
              <a:rPr lang="en-US" b="1" dirty="0" smtClean="0">
                <a:latin typeface="Times New Roman" pitchFamily="18" charset="0"/>
                <a:cs typeface="Times New Roman" pitchFamily="18" charset="0"/>
              </a:rPr>
              <a:t>10% of $2.2M, 75%: ISSF (Canners)</a:t>
            </a:r>
            <a:r>
              <a:rPr lang="en-US" b="1" baseline="0" dirty="0" smtClean="0">
                <a:latin typeface="Times New Roman" pitchFamily="18" charset="0"/>
                <a:cs typeface="Times New Roman" pitchFamily="18" charset="0"/>
              </a:rPr>
              <a:t> FAD Project $168K; 487 Pacific Purse Seine; 15 US Purse Seine </a:t>
            </a:r>
          </a:p>
          <a:p>
            <a:pPr marL="165496" indent="-165496">
              <a:buFont typeface="Arial" panose="020B0604020202020204" pitchFamily="34" charset="0"/>
              <a:buChar char="•"/>
            </a:pPr>
            <a:r>
              <a:rPr lang="en-US" b="1" baseline="0" dirty="0" smtClean="0">
                <a:latin typeface="Times New Roman" pitchFamily="18" charset="0"/>
                <a:cs typeface="Times New Roman" pitchFamily="18" charset="0"/>
              </a:rPr>
              <a:t>HLA SSLL Turtle Project went unfunded in 2021 ($50K)</a:t>
            </a:r>
            <a:r>
              <a:rPr lang="en-US" dirty="0" smtClean="0">
                <a:latin typeface="Times New Roman" pitchFamily="18" charset="0"/>
                <a:cs typeface="Times New Roman" pitchFamily="18" charset="0"/>
              </a:rPr>
              <a:t> – Real time cooperative bycatch mitigation through a shallow-set longline fishermen network</a:t>
            </a:r>
          </a:p>
          <a:p>
            <a:pPr marL="165496" indent="-165496">
              <a:buFont typeface="Arial" panose="020B0604020202020204" pitchFamily="34" charset="0"/>
              <a:buChar char="•"/>
            </a:pPr>
            <a:r>
              <a:rPr lang="en-US" dirty="0" smtClean="0">
                <a:latin typeface="Times New Roman" pitchFamily="18" charset="0"/>
                <a:cs typeface="Times New Roman" pitchFamily="18" charset="0"/>
              </a:rPr>
              <a:t>(Largest management</a:t>
            </a:r>
            <a:r>
              <a:rPr lang="en-US" baseline="0" dirty="0" smtClean="0">
                <a:latin typeface="Times New Roman" pitchFamily="18" charset="0"/>
                <a:cs typeface="Times New Roman" pitchFamily="18" charset="0"/>
              </a:rPr>
              <a:t> issue in our LL fisheries)</a:t>
            </a:r>
          </a:p>
          <a:p>
            <a:pPr marL="165496" indent="-165496">
              <a:buFont typeface="Arial" panose="020B0604020202020204" pitchFamily="34" charset="0"/>
              <a:buChar char="•"/>
            </a:pPr>
            <a:r>
              <a:rPr lang="en-US" baseline="0" dirty="0" smtClean="0">
                <a:latin typeface="Times New Roman" pitchFamily="18" charset="0"/>
                <a:cs typeface="Times New Roman" pitchFamily="18" charset="0"/>
              </a:rPr>
              <a:t>Is there really a choice? </a:t>
            </a:r>
            <a:endParaRPr lang="en-US" dirty="0" smtClean="0">
              <a:latin typeface="Times New Roman" pitchFamily="18" charset="0"/>
              <a:cs typeface="Times New Roman" pitchFamily="18" charset="0"/>
            </a:endParaRPr>
          </a:p>
          <a:p>
            <a:pPr marL="165496" indent="-165496">
              <a:buFont typeface="Arial" panose="020B0604020202020204" pitchFamily="34" charset="0"/>
              <a:buChar char="•"/>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Those with the capacity, such as large universities, receive funding. </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Providing regional solicitations for these programs, paired with technical training workshops, would afford Pacific island communities an opportunity to receive much needed funding to improve their fisheries.</a:t>
            </a:r>
          </a:p>
          <a:p>
            <a:endParaRPr lang="en-US"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Western Pacific community representation on federal advisory groups and participation at national workshops continue to be a challenge. </a:t>
            </a:r>
            <a:r>
              <a:rPr lang="en-US" b="1" dirty="0" smtClean="0">
                <a:latin typeface="Times New Roman" pitchFamily="18" charset="0"/>
                <a:cs typeface="Times New Roman" pitchFamily="18" charset="0"/>
              </a:rPr>
              <a:t>Representation is also a key solution. </a:t>
            </a:r>
            <a:r>
              <a:rPr lang="en-US" dirty="0" smtClean="0">
                <a:latin typeface="Times New Roman" pitchFamily="18" charset="0"/>
                <a:cs typeface="Times New Roman" pitchFamily="18" charset="0"/>
              </a:rPr>
              <a:t>Members</a:t>
            </a:r>
            <a:r>
              <a:rPr lang="en-US" baseline="0" dirty="0" smtClean="0">
                <a:latin typeface="Times New Roman" pitchFamily="18" charset="0"/>
                <a:cs typeface="Times New Roman" pitchFamily="18" charset="0"/>
              </a:rPr>
              <a:t> of the WP Community know the issues and solutions best so </a:t>
            </a:r>
            <a:r>
              <a:rPr lang="en-US" dirty="0" smtClean="0">
                <a:latin typeface="Times New Roman" pitchFamily="18" charset="0"/>
                <a:cs typeface="Times New Roman" pitchFamily="18" charset="0"/>
              </a:rPr>
              <a:t>serving on mechanisms closest to the decisions is ideal. </a:t>
            </a:r>
          </a:p>
          <a:p>
            <a:r>
              <a:rPr lang="en-US" dirty="0" smtClean="0">
                <a:latin typeface="Times New Roman" pitchFamily="18" charset="0"/>
                <a:cs typeface="Times New Roman" pitchFamily="18" charset="0"/>
              </a:rPr>
              <a:t>*Note:</a:t>
            </a:r>
            <a:r>
              <a:rPr lang="en-US" baseline="0" dirty="0" smtClean="0">
                <a:latin typeface="Times New Roman" pitchFamily="18" charset="0"/>
                <a:cs typeface="Times New Roman" pitchFamily="18" charset="0"/>
              </a:rPr>
              <a:t> Past MAFAC membership included diverse representatives – Samoan, Japanese, </a:t>
            </a:r>
            <a:r>
              <a:rPr lang="en-US" baseline="0" dirty="0" err="1" smtClean="0">
                <a:latin typeface="Times New Roman" pitchFamily="18" charset="0"/>
                <a:cs typeface="Times New Roman" pitchFamily="18" charset="0"/>
              </a:rPr>
              <a:t>Haole</a:t>
            </a:r>
            <a:endParaRPr lang="en-US"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These decision making bodies that have the ability to disproportionately affect the region. </a:t>
            </a:r>
            <a:r>
              <a:rPr lang="en-US" dirty="0" smtClean="0">
                <a:latin typeface="Times New Roman" pitchFamily="18" charset="0"/>
                <a:cs typeface="Times New Roman" pitchFamily="18" charset="0"/>
              </a:rPr>
              <a:t>For example, the Marine Fisheries Advisory Committee deals with national fisheries and policy issues and has not appointed persons from this region for years, despite qualified applicants applying annually. </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Community</a:t>
            </a:r>
            <a:r>
              <a:rPr lang="en-US" b="1" baseline="0" dirty="0" smtClean="0">
                <a:latin typeface="Times New Roman" pitchFamily="18" charset="0"/>
                <a:cs typeface="Times New Roman" pitchFamily="18" charset="0"/>
              </a:rPr>
              <a:t> engagement must consider language, traditional governance structures for effectiveness. </a:t>
            </a: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WHAT ARE WE DOING: Meet</a:t>
            </a:r>
            <a:r>
              <a:rPr lang="en-US" b="1" baseline="0" dirty="0" smtClean="0">
                <a:latin typeface="Times New Roman" pitchFamily="18" charset="0"/>
                <a:cs typeface="Times New Roman" pitchFamily="18" charset="0"/>
              </a:rPr>
              <a:t> w/advisors and fishing community to document annual ecological trends, changes and events into the Annual SAFE reports. Understand and record the annual cyclical fishing trends. </a:t>
            </a: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Continue advocating for regional empowerment</a:t>
            </a:r>
            <a:r>
              <a:rPr lang="en-US" b="1" baseline="0" dirty="0" smtClean="0">
                <a:latin typeface="Times New Roman" pitchFamily="18" charset="0"/>
                <a:cs typeface="Times New Roman" pitchFamily="18" charset="0"/>
              </a:rPr>
              <a:t> for decision making, especially grants and promoting community members for national committees. </a:t>
            </a:r>
          </a:p>
          <a:p>
            <a:endParaRPr lang="en-US" b="1" baseline="0" dirty="0" smtClean="0">
              <a:latin typeface="Times New Roman" pitchFamily="18" charset="0"/>
              <a:cs typeface="Times New Roman" pitchFamily="18" charset="0"/>
            </a:endParaRPr>
          </a:p>
          <a:p>
            <a:r>
              <a:rPr lang="en-US" b="0" baseline="0" dirty="0" smtClean="0">
                <a:latin typeface="Times New Roman" pitchFamily="18" charset="0"/>
                <a:cs typeface="Times New Roman" pitchFamily="18" charset="0"/>
              </a:rPr>
              <a:t>NOTE: Administration for Native Americans, </a:t>
            </a:r>
            <a:r>
              <a:rPr lang="en-US" b="0" baseline="0" dirty="0" err="1" smtClean="0">
                <a:latin typeface="Times New Roman" pitchFamily="18" charset="0"/>
                <a:cs typeface="Times New Roman" pitchFamily="18" charset="0"/>
              </a:rPr>
              <a:t>Dept</a:t>
            </a:r>
            <a:r>
              <a:rPr lang="en-US" b="0" baseline="0" dirty="0" smtClean="0">
                <a:latin typeface="Times New Roman" pitchFamily="18" charset="0"/>
                <a:cs typeface="Times New Roman" pitchFamily="18" charset="0"/>
              </a:rPr>
              <a:t> of Health and Human Services, used to provide grant training in the territories. </a:t>
            </a:r>
          </a:p>
          <a:p>
            <a:endParaRPr lang="en-US" b="1"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8DE490A-4FCE-4DA5-88F8-4C4B9987E9D5}" type="slidenum">
              <a:rPr lang="en-US" smtClean="0"/>
              <a:t>6</a:t>
            </a:fld>
            <a:endParaRPr lang="en-US"/>
          </a:p>
        </p:txBody>
      </p:sp>
    </p:spTree>
    <p:extLst>
      <p:ext uri="{BB962C8B-B14F-4D97-AF65-F5344CB8AC3E}">
        <p14:creationId xmlns:p14="http://schemas.microsoft.com/office/powerpoint/2010/main" val="226438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itchFamily="18" charset="0"/>
                <a:cs typeface="Times New Roman" pitchFamily="18" charset="0"/>
              </a:rPr>
              <a:t>MSA provisions supports </a:t>
            </a:r>
            <a:r>
              <a:rPr lang="en-US" sz="1200" b="1" dirty="0">
                <a:latin typeface="Times New Roman" pitchFamily="18" charset="0"/>
                <a:cs typeface="Times New Roman" pitchFamily="18" charset="0"/>
              </a:rPr>
              <a:t>Asian Americans, Native Hawaiians and Pacific </a:t>
            </a:r>
            <a:r>
              <a:rPr lang="en-US" sz="1200" b="1" dirty="0" smtClean="0">
                <a:latin typeface="Times New Roman" pitchFamily="18" charset="0"/>
                <a:cs typeface="Times New Roman" pitchFamily="18" charset="0"/>
              </a:rPr>
              <a:t>Islanders </a:t>
            </a:r>
            <a:r>
              <a:rPr lang="en-US" sz="1200" dirty="0" smtClean="0">
                <a:latin typeface="Times New Roman" pitchFamily="18" charset="0"/>
                <a:cs typeface="Times New Roman" pitchFamily="18" charset="0"/>
              </a:rPr>
              <a:t>(AANHPI)</a:t>
            </a:r>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When Congress reauthorized the MSA in 1996 and 2007, it included specific Provisions aimed at supporting Pacific Island communities. (i.e. PIAFA, CDP, CDPP, and MET).</a:t>
            </a:r>
          </a:p>
          <a:p>
            <a:endParaRPr lang="en-US" sz="1200" dirty="0">
              <a:latin typeface="Times New Roman" pitchFamily="18" charset="0"/>
              <a:cs typeface="Times New Roman" pitchFamily="18" charset="0"/>
            </a:endParaRPr>
          </a:p>
          <a:p>
            <a:pPr defTabSz="914029">
              <a:defRPr/>
            </a:pPr>
            <a:r>
              <a:rPr lang="en-US" sz="1200" b="1" u="sng" dirty="0">
                <a:latin typeface="Times New Roman" pitchFamily="18" charset="0"/>
                <a:cs typeface="Times New Roman" pitchFamily="18" charset="0"/>
                <a:sym typeface="Arial"/>
              </a:rPr>
              <a:t>Marine Education Training</a:t>
            </a:r>
          </a:p>
          <a:p>
            <a:pPr algn="l"/>
            <a:r>
              <a:rPr lang="en-US" sz="1200" b="0" i="0" dirty="0" smtClean="0">
                <a:solidFill>
                  <a:srgbClr val="222222"/>
                </a:solidFill>
                <a:effectLst/>
                <a:latin typeface="Times New Roman" pitchFamily="18" charset="0"/>
                <a:cs typeface="Times New Roman" pitchFamily="18" charset="0"/>
              </a:rPr>
              <a:t>The program supports students from American Samoa, Guam and the CNMI to obtain undergrad or graduate marine resource-related degrees from Pacific Island universities. </a:t>
            </a:r>
          </a:p>
          <a:p>
            <a:pPr algn="l"/>
            <a:endParaRPr lang="en-US" sz="1200" b="0" i="0" dirty="0" smtClean="0">
              <a:solidFill>
                <a:srgbClr val="222222"/>
              </a:solidFill>
              <a:effectLst/>
              <a:latin typeface="Times New Roman" pitchFamily="18" charset="0"/>
              <a:cs typeface="Times New Roman" pitchFamily="18" charset="0"/>
            </a:endParaRPr>
          </a:p>
          <a:p>
            <a:pPr algn="l"/>
            <a:r>
              <a:rPr lang="en-US" sz="1200" b="0" i="0" dirty="0" smtClean="0">
                <a:solidFill>
                  <a:srgbClr val="222222"/>
                </a:solidFill>
                <a:effectLst/>
                <a:latin typeface="Times New Roman" pitchFamily="18" charset="0"/>
                <a:cs typeface="Times New Roman" pitchFamily="18" charset="0"/>
              </a:rPr>
              <a:t>Graduates of our unique scholarship program return home and are required to work with their local fishery management agency. </a:t>
            </a:r>
          </a:p>
          <a:p>
            <a:pPr algn="l"/>
            <a:r>
              <a:rPr lang="en-US" sz="1200" b="0" i="0" dirty="0" smtClean="0">
                <a:solidFill>
                  <a:srgbClr val="222222"/>
                </a:solidFill>
                <a:effectLst/>
                <a:latin typeface="Times New Roman" pitchFamily="18" charset="0"/>
                <a:cs typeface="Times New Roman" pitchFamily="18" charset="0"/>
              </a:rPr>
              <a:t>These aspirations include building the capacity of Territories to effectively manage and benefit from their fisheries and related resources through the employment of their own people.</a:t>
            </a:r>
          </a:p>
          <a:p>
            <a:pPr algn="l"/>
            <a:endParaRPr lang="en-US" sz="1200" b="0" i="0" dirty="0" smtClean="0">
              <a:solidFill>
                <a:srgbClr val="222222"/>
              </a:solidFill>
              <a:effectLst/>
              <a:latin typeface="Times New Roman" pitchFamily="18" charset="0"/>
              <a:cs typeface="Times New Roman" pitchFamily="18" charset="0"/>
            </a:endParaRPr>
          </a:p>
          <a:p>
            <a:pPr defTabSz="914029">
              <a:defRPr/>
            </a:pPr>
            <a:r>
              <a:rPr lang="en-US" sz="1200" b="1" dirty="0">
                <a:latin typeface="Times New Roman" pitchFamily="18" charset="0"/>
                <a:cs typeface="Times New Roman" pitchFamily="18" charset="0"/>
                <a:sym typeface="Arial"/>
              </a:rPr>
              <a:t>This transferrable model provides for increased technical capacity in the Territories, affording better local fisheries decision making. </a:t>
            </a:r>
          </a:p>
          <a:p>
            <a:pPr defTabSz="914029">
              <a:defRPr/>
            </a:pPr>
            <a:endParaRPr lang="en-US" sz="1200" b="1" u="sng" dirty="0">
              <a:latin typeface="Times New Roman" pitchFamily="18" charset="0"/>
              <a:cs typeface="Times New Roman" pitchFamily="18" charset="0"/>
              <a:sym typeface="Arial"/>
            </a:endParaRPr>
          </a:p>
          <a:p>
            <a:pPr defTabSz="914029">
              <a:defRPr/>
            </a:pPr>
            <a:r>
              <a:rPr lang="en-US" sz="1200" dirty="0">
                <a:latin typeface="Times New Roman" pitchFamily="18" charset="0"/>
                <a:cs typeface="Times New Roman" pitchFamily="18" charset="0"/>
                <a:sym typeface="Arial"/>
              </a:rPr>
              <a:t>Scholarship Program: Since its in inauguration (via MOU in 2014), the scholarship </a:t>
            </a:r>
            <a:r>
              <a:rPr lang="en-US" sz="1200" b="1" dirty="0">
                <a:latin typeface="Times New Roman" pitchFamily="18" charset="0"/>
                <a:cs typeface="Times New Roman" pitchFamily="18" charset="0"/>
                <a:sym typeface="Arial"/>
              </a:rPr>
              <a:t>program has supported 15 students</a:t>
            </a:r>
            <a:r>
              <a:rPr lang="en-US" sz="1200" dirty="0">
                <a:latin typeface="Times New Roman" pitchFamily="18" charset="0"/>
                <a:cs typeface="Times New Roman" pitchFamily="18" charset="0"/>
                <a:sym typeface="Arial"/>
              </a:rPr>
              <a:t>. </a:t>
            </a:r>
            <a:r>
              <a:rPr lang="en-US" sz="1200" b="1" dirty="0">
                <a:latin typeface="Times New Roman" pitchFamily="18" charset="0"/>
                <a:cs typeface="Times New Roman" pitchFamily="18" charset="0"/>
                <a:sym typeface="Arial"/>
              </a:rPr>
              <a:t>6 students have graduated. 8 students are currently enrolled. 4 have fulfilled all the program requirements. </a:t>
            </a:r>
          </a:p>
          <a:p>
            <a:pPr defTabSz="914029">
              <a:defRPr/>
            </a:pPr>
            <a:endParaRPr lang="en-US" sz="1200" b="1" dirty="0">
              <a:latin typeface="Times New Roman" pitchFamily="18" charset="0"/>
              <a:cs typeface="Times New Roman" pitchFamily="18" charset="0"/>
              <a:sym typeface="Arial"/>
            </a:endParaRPr>
          </a:p>
          <a:p>
            <a:pPr defTabSz="914029">
              <a:defRPr/>
            </a:pPr>
            <a:r>
              <a:rPr lang="en-US" sz="1200" b="1" dirty="0">
                <a:latin typeface="Times New Roman" pitchFamily="18" charset="0"/>
                <a:cs typeface="Times New Roman" pitchFamily="18" charset="0"/>
                <a:sym typeface="Arial"/>
              </a:rPr>
              <a:t>The latest MOU (2019) is signed by NOAA, Local fishery agencies and academic institutions. Together, they support a coordinated capacity building pipeline from kindergarten to post graduate (including vocational).</a:t>
            </a:r>
          </a:p>
          <a:p>
            <a:pPr defTabSz="914029">
              <a:defRPr/>
            </a:pPr>
            <a:endParaRPr lang="en-US" sz="1200" b="1" dirty="0">
              <a:latin typeface="Times New Roman" pitchFamily="18" charset="0"/>
              <a:cs typeface="Times New Roman" pitchFamily="18" charset="0"/>
              <a:sym typeface="Arial"/>
            </a:endParaRPr>
          </a:p>
          <a:p>
            <a:pPr defTabSz="914029">
              <a:defRPr/>
            </a:pPr>
            <a:r>
              <a:rPr lang="en-US" sz="1200" b="1" dirty="0">
                <a:latin typeface="Times New Roman" pitchFamily="18" charset="0"/>
                <a:cs typeface="Times New Roman" pitchFamily="18" charset="0"/>
                <a:sym typeface="Arial"/>
              </a:rPr>
              <a:t>$142,500 was reduced from the WP Council budget which defunded the scholarship program, high school summer course, annual safe report and territorial science initiative.</a:t>
            </a:r>
          </a:p>
          <a:p>
            <a:pPr defTabSz="914029">
              <a:defRPr/>
            </a:pPr>
            <a:endParaRPr lang="en-US" sz="1200" b="1" dirty="0">
              <a:latin typeface="Times New Roman" pitchFamily="18" charset="0"/>
              <a:cs typeface="Times New Roman" pitchFamily="18" charset="0"/>
              <a:sym typeface="Arial"/>
            </a:endParaRPr>
          </a:p>
          <a:p>
            <a:r>
              <a:rPr lang="en-US" sz="1200" b="1" u="sng" dirty="0">
                <a:latin typeface="Times New Roman" pitchFamily="18" charset="0"/>
                <a:cs typeface="Times New Roman" pitchFamily="18" charset="0"/>
              </a:rPr>
              <a:t>The Pacific Insular Area Fishing Agreement</a:t>
            </a:r>
          </a:p>
          <a:p>
            <a:endParaRPr lang="en-US" sz="1200" dirty="0">
              <a:latin typeface="Times New Roman" pitchFamily="18" charset="0"/>
              <a:cs typeface="Times New Roman" pitchFamily="18" charset="0"/>
            </a:endParaRPr>
          </a:p>
          <a:p>
            <a:pPr marL="171381" indent="-171381">
              <a:buFont typeface="Arial" panose="020B0604020202020204" pitchFamily="34" charset="0"/>
              <a:buChar char="•"/>
            </a:pPr>
            <a:r>
              <a:rPr lang="en-US" sz="1200" dirty="0">
                <a:latin typeface="Times New Roman" pitchFamily="18" charset="0"/>
                <a:cs typeface="Times New Roman" pitchFamily="18" charset="0"/>
              </a:rPr>
              <a:t>Provisions of the MSA allow foreign vessels to fish within the US </a:t>
            </a:r>
            <a:r>
              <a:rPr lang="en-US" sz="1200" dirty="0" smtClean="0">
                <a:latin typeface="Times New Roman" pitchFamily="18" charset="0"/>
                <a:cs typeface="Times New Roman" pitchFamily="18" charset="0"/>
              </a:rPr>
              <a:t>Pacific</a:t>
            </a:r>
            <a:r>
              <a:rPr lang="en-US" sz="1200" baseline="0" dirty="0" smtClean="0">
                <a:latin typeface="Times New Roman" pitchFamily="18" charset="0"/>
                <a:cs typeface="Times New Roman" pitchFamily="18" charset="0"/>
              </a:rPr>
              <a:t> Island EEZ</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under a Pacific Insular Area Fishing Agreement (PIAFA). Funds </a:t>
            </a:r>
            <a:r>
              <a:rPr lang="en-US" sz="1200" dirty="0" smtClean="0">
                <a:latin typeface="Times New Roman" pitchFamily="18" charset="0"/>
                <a:cs typeface="Times New Roman" pitchFamily="18" charset="0"/>
              </a:rPr>
              <a:t>from </a:t>
            </a:r>
            <a:r>
              <a:rPr lang="en-US" sz="1200" dirty="0">
                <a:latin typeface="Times New Roman" pitchFamily="18" charset="0"/>
                <a:cs typeface="Times New Roman" pitchFamily="18" charset="0"/>
              </a:rPr>
              <a:t>a PIAFA, or </a:t>
            </a:r>
            <a:r>
              <a:rPr lang="en-US" sz="1200" dirty="0" smtClean="0">
                <a:latin typeface="Times New Roman" pitchFamily="18" charset="0"/>
                <a:cs typeface="Times New Roman" pitchFamily="18" charset="0"/>
              </a:rPr>
              <a:t>NMFS settlements </a:t>
            </a:r>
            <a:r>
              <a:rPr lang="en-US" sz="1200" dirty="0">
                <a:latin typeface="Times New Roman" pitchFamily="18" charset="0"/>
                <a:cs typeface="Times New Roman" pitchFamily="18" charset="0"/>
              </a:rPr>
              <a:t>from illegal </a:t>
            </a:r>
            <a:r>
              <a:rPr lang="en-US" sz="1200" dirty="0" smtClean="0">
                <a:latin typeface="Times New Roman" pitchFamily="18" charset="0"/>
                <a:cs typeface="Times New Roman" pitchFamily="18" charset="0"/>
              </a:rPr>
              <a:t>fishing are forwarded to the</a:t>
            </a:r>
            <a:r>
              <a:rPr lang="en-US" sz="1200" b="1" dirty="0" smtClean="0">
                <a:latin typeface="Times New Roman" pitchFamily="18" charset="0"/>
                <a:cs typeface="Times New Roman" pitchFamily="18" charset="0"/>
              </a:rPr>
              <a:t> </a:t>
            </a:r>
            <a:r>
              <a:rPr lang="en-US" sz="1200" b="1" dirty="0">
                <a:latin typeface="Times New Roman" pitchFamily="18" charset="0"/>
                <a:cs typeface="Times New Roman" pitchFamily="18" charset="0"/>
              </a:rPr>
              <a:t>respective </a:t>
            </a:r>
            <a:r>
              <a:rPr lang="en-US" sz="1200" b="1" dirty="0" smtClean="0">
                <a:latin typeface="Times New Roman" pitchFamily="18" charset="0"/>
                <a:cs typeface="Times New Roman" pitchFamily="18" charset="0"/>
              </a:rPr>
              <a:t>Territory and Council.</a:t>
            </a:r>
            <a:r>
              <a:rPr lang="en-US" sz="1200" b="1" baseline="0" dirty="0" smtClean="0">
                <a:latin typeface="Times New Roman" pitchFamily="18" charset="0"/>
                <a:cs typeface="Times New Roman" pitchFamily="18" charset="0"/>
              </a:rPr>
              <a:t> Funds support each territories</a:t>
            </a:r>
            <a:r>
              <a:rPr lang="en-US" sz="1200" b="1" dirty="0" smtClean="0">
                <a:latin typeface="Times New Roman" pitchFamily="18" charset="0"/>
                <a:cs typeface="Times New Roman" pitchFamily="18" charset="0"/>
              </a:rPr>
              <a:t> Marine</a:t>
            </a:r>
            <a:r>
              <a:rPr lang="en-US" sz="1200" b="1" baseline="0" dirty="0" smtClean="0">
                <a:latin typeface="Times New Roman" pitchFamily="18" charset="0"/>
                <a:cs typeface="Times New Roman" pitchFamily="18" charset="0"/>
              </a:rPr>
              <a:t> Conservation Plan (approved by the Secretary of Commerce) </a:t>
            </a:r>
            <a:r>
              <a:rPr lang="en-US" sz="1200" b="1" dirty="0" smtClean="0">
                <a:latin typeface="Times New Roman" pitchFamily="18" charset="0"/>
                <a:cs typeface="Times New Roman" pitchFamily="18" charset="0"/>
              </a:rPr>
              <a:t>for </a:t>
            </a:r>
            <a:r>
              <a:rPr lang="en-US" sz="1200" b="1" dirty="0">
                <a:latin typeface="Times New Roman" pitchFamily="18" charset="0"/>
                <a:cs typeface="Times New Roman" pitchFamily="18" charset="0"/>
              </a:rPr>
              <a:t>fishery development, management and conservation</a:t>
            </a:r>
            <a:r>
              <a:rPr lang="en-US" sz="1200" dirty="0" smtClean="0">
                <a:latin typeface="Times New Roman" pitchFamily="18" charset="0"/>
                <a:cs typeface="Times New Roman" pitchFamily="18" charset="0"/>
              </a:rPr>
              <a:t>.</a:t>
            </a:r>
          </a:p>
          <a:p>
            <a:pPr marL="171381" indent="-171381">
              <a:buFont typeface="Arial" panose="020B0604020202020204" pitchFamily="34" charset="0"/>
              <a:buChar char="•"/>
            </a:pPr>
            <a:endParaRPr lang="en-US" sz="1200" dirty="0">
              <a:latin typeface="Times New Roman" pitchFamily="18" charset="0"/>
              <a:cs typeface="Times New Roman" pitchFamily="18" charset="0"/>
            </a:endParaRPr>
          </a:p>
          <a:p>
            <a:pPr marL="171381" indent="-171381">
              <a:buFont typeface="Arial" panose="020B0604020202020204" pitchFamily="34" charset="0"/>
              <a:buChar char="•"/>
            </a:pPr>
            <a:r>
              <a:rPr lang="en-US" sz="1200" dirty="0">
                <a:latin typeface="Times New Roman" pitchFamily="18" charset="0"/>
                <a:cs typeface="Times New Roman" pitchFamily="18" charset="0"/>
              </a:rPr>
              <a:t>The </a:t>
            </a:r>
            <a:r>
              <a:rPr lang="en-US" sz="1200" b="1" dirty="0">
                <a:latin typeface="Times New Roman" pitchFamily="18" charset="0"/>
                <a:cs typeface="Times New Roman" pitchFamily="18" charset="0"/>
              </a:rPr>
              <a:t>Sustainable Fisheries Fund </a:t>
            </a:r>
            <a:r>
              <a:rPr lang="en-US" sz="1200" dirty="0">
                <a:latin typeface="Times New Roman" pitchFamily="18" charset="0"/>
                <a:cs typeface="Times New Roman" pitchFamily="18" charset="0"/>
              </a:rPr>
              <a:t>was created as a repository for funds from foreign fishing agreements and foreign fishing violations in the PRIAs. </a:t>
            </a:r>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pPr marL="171381" indent="-171381">
              <a:buFont typeface="Arial" panose="020B0604020202020204" pitchFamily="34" charset="0"/>
              <a:buChar char="•"/>
            </a:pPr>
            <a:r>
              <a:rPr lang="en-US" sz="1200" baseline="0" dirty="0" smtClean="0">
                <a:latin typeface="Times New Roman" pitchFamily="18" charset="0"/>
                <a:cs typeface="Times New Roman" pitchFamily="18" charset="0"/>
              </a:rPr>
              <a:t>In 2012,</a:t>
            </a:r>
            <a:r>
              <a:rPr lang="en-US" sz="1200" dirty="0" smtClean="0">
                <a:latin typeface="Times New Roman" pitchFamily="18" charset="0"/>
                <a:cs typeface="Times New Roman" pitchFamily="18" charset="0"/>
              </a:rPr>
              <a:t> the Congress</a:t>
            </a:r>
            <a:r>
              <a:rPr lang="en-US" sz="1200" baseline="0" dirty="0" smtClean="0">
                <a:latin typeface="Times New Roman" pitchFamily="18" charset="0"/>
                <a:cs typeface="Times New Roman" pitchFamily="18" charset="0"/>
              </a:rPr>
              <a:t> authorized the arrangements between US Longline vessels and the respective territories to share bigeye quota.</a:t>
            </a:r>
          </a:p>
          <a:p>
            <a:endParaRPr lang="en-US" sz="1200" baseline="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SFF </a:t>
            </a:r>
            <a:r>
              <a:rPr lang="en-US" sz="1200" dirty="0">
                <a:latin typeface="Times New Roman" pitchFamily="18" charset="0"/>
                <a:cs typeface="Times New Roman" pitchFamily="18" charset="0"/>
              </a:rPr>
              <a:t>funds </a:t>
            </a:r>
            <a:r>
              <a:rPr lang="en-US" sz="1200" dirty="0" smtClean="0">
                <a:latin typeface="Times New Roman" pitchFamily="18" charset="0"/>
                <a:cs typeface="Times New Roman" pitchFamily="18" charset="0"/>
              </a:rPr>
              <a:t>supported the </a:t>
            </a:r>
            <a:r>
              <a:rPr lang="en-US" sz="1200" dirty="0">
                <a:latin typeface="Times New Roman" pitchFamily="18" charset="0"/>
                <a:cs typeface="Times New Roman" pitchFamily="18" charset="0"/>
              </a:rPr>
              <a:t>following:</a:t>
            </a:r>
          </a:p>
          <a:p>
            <a:r>
              <a:rPr lang="en-US" sz="1200" dirty="0">
                <a:latin typeface="Times New Roman" pitchFamily="18" charset="0"/>
                <a:cs typeface="Times New Roman" pitchFamily="18" charset="0"/>
                <a:sym typeface="Arial"/>
              </a:rPr>
              <a:t>		American </a:t>
            </a:r>
            <a:r>
              <a:rPr lang="en-US" sz="1200" dirty="0" smtClean="0">
                <a:latin typeface="Times New Roman" pitchFamily="18" charset="0"/>
                <a:cs typeface="Times New Roman" pitchFamily="18" charset="0"/>
                <a:sym typeface="Arial"/>
              </a:rPr>
              <a:t>Samoa:</a:t>
            </a:r>
          </a:p>
          <a:p>
            <a:pPr defTabSz="914276"/>
            <a:r>
              <a:rPr lang="en-US" sz="1200" dirty="0" err="1" smtClean="0">
                <a:latin typeface="Times New Roman" pitchFamily="18" charset="0"/>
                <a:cs typeface="Times New Roman" pitchFamily="18" charset="0"/>
                <a:sym typeface="Arial"/>
              </a:rPr>
              <a:t>Fagaʻalu</a:t>
            </a:r>
            <a:r>
              <a:rPr lang="en-US" sz="1200" dirty="0" smtClean="0">
                <a:latin typeface="Times New Roman" pitchFamily="18" charset="0"/>
                <a:cs typeface="Times New Roman" pitchFamily="18" charset="0"/>
                <a:sym typeface="Arial"/>
              </a:rPr>
              <a:t> </a:t>
            </a:r>
            <a:r>
              <a:rPr lang="en-US" sz="1200" dirty="0">
                <a:latin typeface="Times New Roman" pitchFamily="18" charset="0"/>
                <a:cs typeface="Times New Roman" pitchFamily="18" charset="0"/>
                <a:sym typeface="Arial"/>
              </a:rPr>
              <a:t>and </a:t>
            </a:r>
            <a:r>
              <a:rPr lang="en-US" sz="1200" dirty="0" err="1">
                <a:latin typeface="Times New Roman" pitchFamily="18" charset="0"/>
                <a:cs typeface="Times New Roman" pitchFamily="18" charset="0"/>
                <a:sym typeface="Arial"/>
              </a:rPr>
              <a:t>Tafuna</a:t>
            </a:r>
            <a:r>
              <a:rPr lang="en-US" sz="1200" dirty="0">
                <a:latin typeface="Times New Roman" pitchFamily="18" charset="0"/>
                <a:cs typeface="Times New Roman" pitchFamily="18" charset="0"/>
                <a:sym typeface="Arial"/>
              </a:rPr>
              <a:t> Boat Ramps, </a:t>
            </a:r>
            <a:r>
              <a:rPr lang="en-US" sz="1200" dirty="0" smtClean="0">
                <a:latin typeface="Times New Roman" pitchFamily="18" charset="0"/>
                <a:cs typeface="Times New Roman" pitchFamily="18" charset="0"/>
                <a:sym typeface="Arial"/>
              </a:rPr>
              <a:t>Longline Fishery Diversification, Albacore trolling,</a:t>
            </a:r>
          </a:p>
          <a:p>
            <a:pPr defTabSz="914276"/>
            <a:r>
              <a:rPr lang="en-US" sz="1200" dirty="0" err="1" smtClean="0">
                <a:latin typeface="Times New Roman" pitchFamily="18" charset="0"/>
                <a:cs typeface="Times New Roman" pitchFamily="18" charset="0"/>
                <a:sym typeface="Arial"/>
              </a:rPr>
              <a:t>Manuʻa</a:t>
            </a:r>
            <a:r>
              <a:rPr lang="en-US" sz="1200" dirty="0" smtClean="0">
                <a:latin typeface="Times New Roman" pitchFamily="18" charset="0"/>
                <a:cs typeface="Times New Roman" pitchFamily="18" charset="0"/>
                <a:sym typeface="Arial"/>
              </a:rPr>
              <a:t> </a:t>
            </a:r>
            <a:r>
              <a:rPr lang="en-US" sz="1200" dirty="0">
                <a:latin typeface="Times New Roman" pitchFamily="18" charset="0"/>
                <a:cs typeface="Times New Roman" pitchFamily="18" charset="0"/>
                <a:sym typeface="Arial"/>
              </a:rPr>
              <a:t>Fishermen's Facilities, </a:t>
            </a:r>
            <a:r>
              <a:rPr lang="en-US" sz="1200" dirty="0" smtClean="0">
                <a:latin typeface="Times New Roman" pitchFamily="18" charset="0"/>
                <a:cs typeface="Times New Roman" pitchFamily="18" charset="0"/>
                <a:sym typeface="Arial"/>
              </a:rPr>
              <a:t>Evaluation and Design of New Multipurpose Fishing Vessel, </a:t>
            </a:r>
            <a:r>
              <a:rPr lang="en-US" sz="1200" dirty="0" err="1" smtClean="0">
                <a:latin typeface="Times New Roman" pitchFamily="18" charset="0"/>
                <a:cs typeface="Times New Roman" pitchFamily="18" charset="0"/>
                <a:sym typeface="Arial"/>
              </a:rPr>
              <a:t>Fagatogo</a:t>
            </a:r>
            <a:r>
              <a:rPr lang="en-US" sz="1200" dirty="0" smtClean="0">
                <a:latin typeface="Times New Roman" pitchFamily="18" charset="0"/>
                <a:cs typeface="Times New Roman" pitchFamily="18" charset="0"/>
                <a:sym typeface="Arial"/>
              </a:rPr>
              <a:t> </a:t>
            </a:r>
            <a:r>
              <a:rPr lang="en-US" sz="1200" dirty="0">
                <a:latin typeface="Times New Roman" pitchFamily="18" charset="0"/>
                <a:cs typeface="Times New Roman" pitchFamily="18" charset="0"/>
                <a:sym typeface="Arial"/>
              </a:rPr>
              <a:t>Fish Market, Small Vessel Dock, </a:t>
            </a:r>
            <a:r>
              <a:rPr lang="en-US" sz="1200" dirty="0" smtClean="0">
                <a:latin typeface="Times New Roman" pitchFamily="18" charset="0"/>
                <a:cs typeface="Times New Roman" pitchFamily="18" charset="0"/>
                <a:sym typeface="Arial"/>
              </a:rPr>
              <a:t>Fisheries Training Program,</a:t>
            </a:r>
          </a:p>
          <a:p>
            <a:pPr defTabSz="914276"/>
            <a:r>
              <a:rPr lang="en-US" sz="1200" dirty="0" smtClean="0">
                <a:latin typeface="Times New Roman" pitchFamily="18" charset="0"/>
                <a:cs typeface="Times New Roman" pitchFamily="18" charset="0"/>
                <a:sym typeface="Arial"/>
              </a:rPr>
              <a:t>Fresh </a:t>
            </a:r>
            <a:r>
              <a:rPr lang="en-US" sz="1200" dirty="0">
                <a:latin typeface="Times New Roman" pitchFamily="18" charset="0"/>
                <a:cs typeface="Times New Roman" pitchFamily="18" charset="0"/>
                <a:sym typeface="Arial"/>
              </a:rPr>
              <a:t>Fish Handling Workshop and Training, </a:t>
            </a:r>
            <a:r>
              <a:rPr lang="en-US" sz="1200" dirty="0" err="1" smtClean="0">
                <a:latin typeface="Times New Roman" pitchFamily="18" charset="0"/>
                <a:cs typeface="Times New Roman" pitchFamily="18" charset="0"/>
                <a:sym typeface="Arial"/>
              </a:rPr>
              <a:t>Malaloa</a:t>
            </a:r>
            <a:r>
              <a:rPr lang="en-US" sz="1200" dirty="0" smtClean="0">
                <a:latin typeface="Times New Roman" pitchFamily="18" charset="0"/>
                <a:cs typeface="Times New Roman" pitchFamily="18" charset="0"/>
                <a:sym typeface="Arial"/>
              </a:rPr>
              <a:t> Dock Extension,</a:t>
            </a:r>
            <a:endParaRPr lang="en-US" sz="1200" dirty="0">
              <a:latin typeface="Times New Roman" pitchFamily="18" charset="0"/>
              <a:cs typeface="Times New Roman" pitchFamily="18" charset="0"/>
              <a:sym typeface="Arial"/>
            </a:endParaRPr>
          </a:p>
          <a:p>
            <a:pPr indent="-372" defTabSz="914276"/>
            <a:r>
              <a:rPr lang="en-US" sz="1200" dirty="0" smtClean="0">
                <a:latin typeface="Times New Roman" pitchFamily="18" charset="0"/>
                <a:cs typeface="Times New Roman" pitchFamily="18" charset="0"/>
                <a:sym typeface="Arial"/>
              </a:rPr>
              <a:t>Ice </a:t>
            </a:r>
            <a:r>
              <a:rPr lang="en-US" sz="1200" dirty="0">
                <a:latin typeface="Times New Roman" pitchFamily="18" charset="0"/>
                <a:cs typeface="Times New Roman" pitchFamily="18" charset="0"/>
                <a:sym typeface="Arial"/>
              </a:rPr>
              <a:t>House construction </a:t>
            </a:r>
            <a:r>
              <a:rPr lang="en-US" sz="1200" dirty="0" smtClean="0">
                <a:latin typeface="Times New Roman" pitchFamily="18" charset="0"/>
                <a:cs typeface="Times New Roman" pitchFamily="18" charset="0"/>
                <a:sym typeface="Arial"/>
              </a:rPr>
              <a:t>,</a:t>
            </a:r>
            <a:r>
              <a:rPr lang="en-US" sz="1200" baseline="0" dirty="0" smtClean="0">
                <a:latin typeface="Times New Roman" pitchFamily="18" charset="0"/>
                <a:cs typeface="Times New Roman" pitchFamily="18" charset="0"/>
                <a:sym typeface="Arial"/>
              </a:rPr>
              <a:t> </a:t>
            </a:r>
            <a:r>
              <a:rPr lang="en-US" sz="1200" dirty="0" smtClean="0">
                <a:latin typeface="Times New Roman" pitchFamily="18" charset="0"/>
                <a:cs typeface="Times New Roman" pitchFamily="18" charset="0"/>
                <a:sym typeface="Arial"/>
              </a:rPr>
              <a:t>Alia vessel </a:t>
            </a:r>
            <a:r>
              <a:rPr lang="en-US" sz="1200" dirty="0" err="1" smtClean="0">
                <a:latin typeface="Times New Roman" pitchFamily="18" charset="0"/>
                <a:cs typeface="Times New Roman" pitchFamily="18" charset="0"/>
                <a:sym typeface="Arial"/>
              </a:rPr>
              <a:t>improvements,Alia</a:t>
            </a:r>
            <a:r>
              <a:rPr lang="en-US" sz="1200" dirty="0" smtClean="0">
                <a:latin typeface="Times New Roman" pitchFamily="18" charset="0"/>
                <a:cs typeface="Times New Roman" pitchFamily="18" charset="0"/>
                <a:sym typeface="Arial"/>
              </a:rPr>
              <a:t> </a:t>
            </a:r>
            <a:r>
              <a:rPr lang="en-US" sz="1200" dirty="0">
                <a:latin typeface="Times New Roman" pitchFamily="18" charset="0"/>
                <a:cs typeface="Times New Roman" pitchFamily="18" charset="0"/>
                <a:sym typeface="Arial"/>
              </a:rPr>
              <a:t>short longline pilot </a:t>
            </a:r>
            <a:r>
              <a:rPr lang="en-US" sz="1200" dirty="0" smtClean="0">
                <a:latin typeface="Times New Roman" pitchFamily="18" charset="0"/>
                <a:cs typeface="Times New Roman" pitchFamily="18" charset="0"/>
                <a:sym typeface="Arial"/>
              </a:rPr>
              <a:t>project,</a:t>
            </a:r>
            <a:r>
              <a:rPr lang="en-US" sz="1200" baseline="0" dirty="0" smtClean="0">
                <a:latin typeface="Times New Roman" pitchFamily="18" charset="0"/>
                <a:cs typeface="Times New Roman" pitchFamily="18" charset="0"/>
                <a:sym typeface="Arial"/>
              </a:rPr>
              <a:t> </a:t>
            </a:r>
          </a:p>
          <a:p>
            <a:pPr indent="-372" defTabSz="914276"/>
            <a:r>
              <a:rPr lang="en-US" sz="1200" dirty="0" smtClean="0">
                <a:latin typeface="Times New Roman" pitchFamily="18" charset="0"/>
                <a:cs typeface="Times New Roman" pitchFamily="18" charset="0"/>
                <a:sym typeface="Arial"/>
              </a:rPr>
              <a:t>Mauna </a:t>
            </a:r>
            <a:r>
              <a:rPr lang="en-US" sz="1200" dirty="0">
                <a:latin typeface="Times New Roman" pitchFamily="18" charset="0"/>
                <a:cs typeface="Times New Roman" pitchFamily="18" charset="0"/>
                <a:sym typeface="Arial"/>
              </a:rPr>
              <a:t>Islands kids fishing tournament</a:t>
            </a:r>
            <a:endParaRPr lang="en-US" sz="1200" b="1" u="sng" dirty="0">
              <a:solidFill>
                <a:srgbClr val="000000"/>
              </a:solidFill>
              <a:latin typeface="Times New Roman" pitchFamily="18" charset="0"/>
              <a:ea typeface="Arial"/>
              <a:cs typeface="Times New Roman" pitchFamily="18" charset="0"/>
              <a:sym typeface="Arial"/>
            </a:endParaRPr>
          </a:p>
          <a:p>
            <a:r>
              <a:rPr lang="en-US" sz="1200" dirty="0">
                <a:latin typeface="Times New Roman" pitchFamily="18" charset="0"/>
                <a:cs typeface="Times New Roman" pitchFamily="18" charset="0"/>
              </a:rPr>
              <a:t> </a:t>
            </a:r>
          </a:p>
          <a:p>
            <a:r>
              <a:rPr lang="en-US" sz="1200" dirty="0">
                <a:latin typeface="Times New Roman" pitchFamily="18" charset="0"/>
                <a:cs typeface="Times New Roman" pitchFamily="18" charset="0"/>
              </a:rPr>
              <a:t>		Guam: 	</a:t>
            </a:r>
          </a:p>
          <a:p>
            <a:pPr indent="-372"/>
            <a:r>
              <a:rPr lang="en-US" sz="1200" dirty="0" err="1">
                <a:latin typeface="Times New Roman" pitchFamily="18" charset="0"/>
                <a:cs typeface="Times New Roman" pitchFamily="18" charset="0"/>
              </a:rPr>
              <a:t>Hagatna</a:t>
            </a:r>
            <a:r>
              <a:rPr lang="en-US" sz="1200" dirty="0">
                <a:latin typeface="Times New Roman" pitchFamily="18" charset="0"/>
                <a:cs typeface="Times New Roman" pitchFamily="18" charset="0"/>
              </a:rPr>
              <a:t> Fishing Platform, </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Agat</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Small Boat Marina Dock Repair and Rehabilitation.</a:t>
            </a:r>
          </a:p>
          <a:p>
            <a:endParaRPr lang="en-US"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		CNMI: </a:t>
            </a:r>
          </a:p>
          <a:p>
            <a:pPr indent="-372" defTabSz="914276"/>
            <a:r>
              <a:rPr lang="en-US" sz="1200" dirty="0">
                <a:latin typeface="Times New Roman" pitchFamily="18" charset="0"/>
                <a:cs typeface="Times New Roman" pitchFamily="18" charset="0"/>
              </a:rPr>
              <a:t>Skipjack Resource Assessment in the US </a:t>
            </a:r>
            <a:r>
              <a:rPr lang="en-US" sz="1200" dirty="0" smtClean="0">
                <a:latin typeface="Times New Roman" pitchFamily="18" charset="0"/>
                <a:cs typeface="Times New Roman" pitchFamily="18" charset="0"/>
              </a:rPr>
              <a:t>EEZ, </a:t>
            </a:r>
            <a:r>
              <a:rPr lang="en-US" sz="1200" dirty="0" err="1" smtClean="0">
                <a:latin typeface="Times New Roman" pitchFamily="18" charset="0"/>
                <a:cs typeface="Times New Roman" pitchFamily="18" charset="0"/>
              </a:rPr>
              <a:t>Garapan</a:t>
            </a:r>
            <a:r>
              <a:rPr lang="en-US" sz="1200" dirty="0" smtClean="0">
                <a:latin typeface="Times New Roman" pitchFamily="18" charset="0"/>
                <a:cs typeface="Times New Roman" pitchFamily="18" charset="0"/>
              </a:rPr>
              <a:t> Fishing Base Improvements – pavement of parking lot, revetment, platform</a:t>
            </a:r>
            <a:endParaRPr lang="en-US" sz="1200" dirty="0">
              <a:latin typeface="Times New Roman" pitchFamily="18" charset="0"/>
              <a:cs typeface="Times New Roman" pitchFamily="18" charset="0"/>
            </a:endParaRPr>
          </a:p>
          <a:p>
            <a:pPr indent="-372" defTabSz="914276"/>
            <a:r>
              <a:rPr lang="en-US" sz="1200" dirty="0">
                <a:latin typeface="Times New Roman" pitchFamily="18" charset="0"/>
                <a:cs typeface="Times New Roman" pitchFamily="18" charset="0"/>
              </a:rPr>
              <a:t>Marianas Seafood Marketing </a:t>
            </a:r>
            <a:r>
              <a:rPr lang="en-US" sz="1200" dirty="0" smtClean="0">
                <a:latin typeface="Times New Roman" pitchFamily="18" charset="0"/>
                <a:cs typeface="Times New Roman" pitchFamily="18" charset="0"/>
              </a:rPr>
              <a:t>Plan, Smiling Dock Repairs and Improvements</a:t>
            </a:r>
            <a:endParaRPr lang="en-US" sz="1200" dirty="0">
              <a:latin typeface="Times New Roman" pitchFamily="18" charset="0"/>
              <a:cs typeface="Times New Roman" pitchFamily="18" charset="0"/>
            </a:endParaRPr>
          </a:p>
          <a:p>
            <a:pPr indent="-372" defTabSz="914276"/>
            <a:r>
              <a:rPr lang="en-US" sz="1200" dirty="0">
                <a:latin typeface="Times New Roman" pitchFamily="18" charset="0"/>
                <a:cs typeface="Times New Roman" pitchFamily="18" charset="0"/>
              </a:rPr>
              <a:t>Saipan Longline Dock Feasibility </a:t>
            </a:r>
            <a:r>
              <a:rPr lang="en-US" sz="1200" dirty="0" smtClean="0">
                <a:latin typeface="Times New Roman" pitchFamily="18" charset="0"/>
                <a:cs typeface="Times New Roman" pitchFamily="18" charset="0"/>
              </a:rPr>
              <a:t>Study, Electronic Data Collection</a:t>
            </a:r>
            <a:endParaRPr lang="en-US" sz="1200" dirty="0">
              <a:latin typeface="Times New Roman" pitchFamily="18" charset="0"/>
              <a:cs typeface="Times New Roman" pitchFamily="18" charset="0"/>
            </a:endParaRPr>
          </a:p>
          <a:p>
            <a:pPr indent="-372" defTabSz="914029">
              <a:defRPr/>
            </a:pPr>
            <a:r>
              <a:rPr lang="en-US" sz="1200" dirty="0" err="1" smtClean="0">
                <a:latin typeface="Times New Roman" pitchFamily="18" charset="0"/>
                <a:cs typeface="Times New Roman" pitchFamily="18" charset="0"/>
              </a:rPr>
              <a:t>Bottomfish</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workshop and training </a:t>
            </a:r>
          </a:p>
          <a:p>
            <a:pPr marL="171381" indent="-171381" defTabSz="914029">
              <a:buFont typeface="Arial" pitchFamily="34" charset="0"/>
              <a:buChar char="•"/>
              <a:defRPr/>
            </a:pPr>
            <a:endParaRPr lang="en-US" sz="1200" b="1" u="sng" dirty="0">
              <a:latin typeface="Times New Roman" pitchFamily="18" charset="0"/>
              <a:cs typeface="Times New Roman" pitchFamily="18" charset="0"/>
              <a:sym typeface="Arial"/>
            </a:endParaRPr>
          </a:p>
          <a:p>
            <a:pPr defTabSz="914029">
              <a:defRPr/>
            </a:pPr>
            <a:r>
              <a:rPr lang="en-US" sz="1200" b="1" u="sng" dirty="0">
                <a:latin typeface="Times New Roman" pitchFamily="18" charset="0"/>
                <a:cs typeface="Times New Roman" pitchFamily="18" charset="0"/>
                <a:sym typeface="Arial"/>
              </a:rPr>
              <a:t>Community Development Program</a:t>
            </a:r>
          </a:p>
          <a:p>
            <a:pPr defTabSz="914029">
              <a:defRPr/>
            </a:pPr>
            <a:endParaRPr lang="en-US" sz="1200" b="1" u="sng" dirty="0">
              <a:latin typeface="Times New Roman" pitchFamily="18" charset="0"/>
              <a:cs typeface="Times New Roman" pitchFamily="18" charset="0"/>
              <a:sym typeface="Arial"/>
            </a:endParaRPr>
          </a:p>
          <a:p>
            <a:pPr defTabSz="914029">
              <a:defRPr/>
            </a:pPr>
            <a:r>
              <a:rPr lang="en-US" sz="1200" dirty="0">
                <a:latin typeface="Times New Roman" pitchFamily="18" charset="0"/>
                <a:cs typeface="Times New Roman" pitchFamily="18" charset="0"/>
                <a:sym typeface="Arial"/>
              </a:rPr>
              <a:t>This authority allows the Council to support traditional fishing practices. The Council has applied this category to support indigenous communities and their longstanding fishing practices. </a:t>
            </a:r>
          </a:p>
          <a:p>
            <a:pPr defTabSz="914029">
              <a:defRPr/>
            </a:pPr>
            <a:endParaRPr lang="en-US" sz="1200" dirty="0">
              <a:latin typeface="Times New Roman" pitchFamily="18" charset="0"/>
              <a:cs typeface="Times New Roman" pitchFamily="18" charset="0"/>
              <a:sym typeface="Arial"/>
            </a:endParaRPr>
          </a:p>
          <a:p>
            <a:pPr defTabSz="914029">
              <a:defRPr/>
            </a:pPr>
            <a:r>
              <a:rPr lang="en-US" sz="1200" b="1" u="sng" dirty="0">
                <a:latin typeface="Times New Roman" pitchFamily="18" charset="0"/>
                <a:cs typeface="Times New Roman" pitchFamily="18" charset="0"/>
                <a:sym typeface="Arial"/>
              </a:rPr>
              <a:t>Community Demonstration Project Program</a:t>
            </a:r>
          </a:p>
          <a:p>
            <a:pPr defTabSz="914029">
              <a:defRPr/>
            </a:pPr>
            <a:endParaRPr lang="en-US" sz="1200" b="1" dirty="0">
              <a:latin typeface="Times New Roman" pitchFamily="18" charset="0"/>
              <a:cs typeface="Times New Roman" pitchFamily="18" charset="0"/>
              <a:sym typeface="Arial"/>
            </a:endParaRPr>
          </a:p>
          <a:p>
            <a:pPr defTabSz="914029">
              <a:defRPr/>
            </a:pPr>
            <a:r>
              <a:rPr lang="en-US" sz="1200" dirty="0">
                <a:latin typeface="Times New Roman" pitchFamily="18" charset="0"/>
                <a:cs typeface="Times New Roman" pitchFamily="18" charset="0"/>
                <a:sym typeface="Arial"/>
              </a:rPr>
              <a:t>This authority provides a direct grant program specific to the Pacific Islands. Up to 5 projects can be supported annually up to 500K. </a:t>
            </a:r>
          </a:p>
          <a:p>
            <a:endParaRPr lang="en-US" sz="1200" dirty="0">
              <a:latin typeface="Times New Roman" pitchFamily="18" charset="0"/>
              <a:cs typeface="Times New Roman" pitchFamily="18" charset="0"/>
            </a:endParaRPr>
          </a:p>
          <a:p>
            <a:pPr indent="-247" defTabSz="914276"/>
            <a:r>
              <a:rPr lang="en-US" sz="1200" dirty="0">
                <a:latin typeface="Times New Roman" pitchFamily="18" charset="0"/>
                <a:cs typeface="Times New Roman" pitchFamily="18" charset="0"/>
              </a:rPr>
              <a:t>Heeia Kea Restoration and Revitalization Projects, </a:t>
            </a:r>
            <a:endParaRPr lang="en-US" sz="1200" dirty="0" smtClean="0">
              <a:latin typeface="Times New Roman" pitchFamily="18" charset="0"/>
              <a:cs typeface="Times New Roman" pitchFamily="18" charset="0"/>
            </a:endParaRPr>
          </a:p>
          <a:p>
            <a:pPr indent="-247" defTabSz="914276"/>
            <a:r>
              <a:rPr lang="en-US" sz="1200" dirty="0" smtClean="0">
                <a:latin typeface="Times New Roman" pitchFamily="18" charset="0"/>
                <a:cs typeface="Times New Roman" pitchFamily="18" charset="0"/>
              </a:rPr>
              <a:t>Saipan Traditional Fishing Education Project, </a:t>
            </a:r>
            <a:endParaRPr lang="en-US" sz="1200" dirty="0">
              <a:latin typeface="Times New Roman" pitchFamily="18" charset="0"/>
              <a:cs typeface="Times New Roman" pitchFamily="18" charset="0"/>
            </a:endParaRPr>
          </a:p>
          <a:p>
            <a:pPr indent="-247" defTabSz="914276"/>
            <a:r>
              <a:rPr lang="en-US" sz="1200" dirty="0">
                <a:latin typeface="Times New Roman" pitchFamily="18" charset="0"/>
                <a:cs typeface="Times New Roman" pitchFamily="18" charset="0"/>
              </a:rPr>
              <a:t>Molokai Aku Boat Training Project, </a:t>
            </a:r>
            <a:endParaRPr lang="en-US" sz="1200" dirty="0" smtClean="0">
              <a:latin typeface="Times New Roman" pitchFamily="18" charset="0"/>
              <a:cs typeface="Times New Roman" pitchFamily="18" charset="0"/>
            </a:endParaRPr>
          </a:p>
          <a:p>
            <a:pPr indent="-247" defTabSz="914276"/>
            <a:r>
              <a:rPr lang="en-US" sz="1200" dirty="0" smtClean="0">
                <a:latin typeface="Times New Roman" pitchFamily="18" charset="0"/>
                <a:cs typeface="Times New Roman" pitchFamily="18" charset="0"/>
              </a:rPr>
              <a:t>Saipan Fishermen's Cooperative, </a:t>
            </a:r>
            <a:endParaRPr lang="en-US" sz="1200" dirty="0">
              <a:latin typeface="Times New Roman" pitchFamily="18" charset="0"/>
              <a:cs typeface="Times New Roman" pitchFamily="18" charset="0"/>
            </a:endParaRPr>
          </a:p>
          <a:p>
            <a:pPr indent="-247" defTabSz="914276"/>
            <a:r>
              <a:rPr lang="en-US" sz="1200" dirty="0">
                <a:latin typeface="Times New Roman" pitchFamily="18" charset="0"/>
                <a:cs typeface="Times New Roman" pitchFamily="18" charset="0"/>
              </a:rPr>
              <a:t>Ewa Beach Limu Project in </a:t>
            </a:r>
            <a:r>
              <a:rPr lang="en-US" sz="1200" dirty="0" smtClean="0">
                <a:latin typeface="Times New Roman" pitchFamily="18" charset="0"/>
                <a:cs typeface="Times New Roman" pitchFamily="18" charset="0"/>
              </a:rPr>
              <a:t>Hawaii, </a:t>
            </a:r>
          </a:p>
          <a:p>
            <a:pPr indent="-247" defTabSz="914276"/>
            <a:r>
              <a:rPr lang="en-US" sz="1200" dirty="0" smtClean="0">
                <a:latin typeface="Times New Roman" pitchFamily="18" charset="0"/>
                <a:cs typeface="Times New Roman" pitchFamily="18" charset="0"/>
              </a:rPr>
              <a:t>Traditional Chamorro and Carolinian Fishing Practices in the CNMI,</a:t>
            </a:r>
          </a:p>
          <a:p>
            <a:pPr indent="-247" defTabSz="914276"/>
            <a:r>
              <a:rPr lang="en-US" sz="1200" dirty="0" smtClean="0">
                <a:latin typeface="Times New Roman" pitchFamily="18" charset="0"/>
                <a:cs typeface="Times New Roman" pitchFamily="18" charset="0"/>
              </a:rPr>
              <a:t>CNMI </a:t>
            </a:r>
            <a:r>
              <a:rPr lang="en-US" sz="1200" dirty="0">
                <a:latin typeface="Times New Roman" pitchFamily="18" charset="0"/>
                <a:cs typeface="Times New Roman" pitchFamily="18" charset="0"/>
              </a:rPr>
              <a:t>Remote Fishing Station Project, </a:t>
            </a:r>
            <a:endParaRPr lang="en-US" sz="1200" dirty="0" smtClean="0">
              <a:latin typeface="Times New Roman" pitchFamily="18" charset="0"/>
              <a:cs typeface="Times New Roman" pitchFamily="18" charset="0"/>
            </a:endParaRPr>
          </a:p>
          <a:p>
            <a:pPr indent="-247" defTabSz="914276"/>
            <a:r>
              <a:rPr lang="en-US" sz="1200" dirty="0" smtClean="0">
                <a:latin typeface="Times New Roman" pitchFamily="18" charset="0"/>
                <a:cs typeface="Times New Roman" pitchFamily="18" charset="0"/>
              </a:rPr>
              <a:t>Guam Fishermen's Cooperative Association Deep-set Longline Project in Guam, </a:t>
            </a:r>
            <a:endParaRPr lang="en-US" sz="1200" dirty="0">
              <a:latin typeface="Times New Roman" pitchFamily="18" charset="0"/>
              <a:cs typeface="Times New Roman" pitchFamily="18" charset="0"/>
            </a:endParaRPr>
          </a:p>
          <a:p>
            <a:pPr indent="-247"/>
            <a:r>
              <a:rPr lang="en-US" sz="1200" dirty="0" smtClean="0">
                <a:latin typeface="Times New Roman" pitchFamily="18" charset="0"/>
                <a:cs typeface="Times New Roman" pitchFamily="18" charset="0"/>
              </a:rPr>
              <a:t>Niche </a:t>
            </a:r>
            <a:r>
              <a:rPr lang="en-US" sz="1200" dirty="0">
                <a:latin typeface="Times New Roman" pitchFamily="18" charset="0"/>
                <a:cs typeface="Times New Roman" pitchFamily="18" charset="0"/>
              </a:rPr>
              <a:t>Marketing to Reduce AS Longline Bycatch, and </a:t>
            </a:r>
            <a:r>
              <a:rPr lang="en-US" sz="1200" dirty="0" smtClean="0">
                <a:latin typeface="Times New Roman" pitchFamily="18" charset="0"/>
                <a:cs typeface="Times New Roman" pitchFamily="18" charset="0"/>
              </a:rPr>
              <a:t>	</a:t>
            </a:r>
          </a:p>
          <a:p>
            <a:pPr indent="-247"/>
            <a:r>
              <a:rPr lang="en-US" sz="1200" dirty="0" smtClean="0">
                <a:latin typeface="Times New Roman" pitchFamily="18" charset="0"/>
                <a:cs typeface="Times New Roman" pitchFamily="18" charset="0"/>
              </a:rPr>
              <a:t>Small </a:t>
            </a:r>
            <a:r>
              <a:rPr lang="en-US" sz="1200" dirty="0">
                <a:latin typeface="Times New Roman" pitchFamily="18" charset="0"/>
                <a:cs typeface="Times New Roman" pitchFamily="18" charset="0"/>
              </a:rPr>
              <a:t>Scale Longline Fishery Development for the </a:t>
            </a:r>
            <a:r>
              <a:rPr lang="en-US" sz="1200" dirty="0" err="1">
                <a:latin typeface="Times New Roman" pitchFamily="18" charset="0"/>
                <a:cs typeface="Times New Roman" pitchFamily="18" charset="0"/>
              </a:rPr>
              <a:t>Manua</a:t>
            </a:r>
            <a:r>
              <a:rPr lang="en-US" sz="1200" dirty="0">
                <a:latin typeface="Times New Roman" pitchFamily="18" charset="0"/>
                <a:cs typeface="Times New Roman" pitchFamily="18" charset="0"/>
              </a:rPr>
              <a:t> Islands in American Samoa.</a:t>
            </a:r>
          </a:p>
          <a:p>
            <a:pPr defTabSz="914029">
              <a:defRPr/>
            </a:pPr>
            <a:endParaRPr lang="en-US" sz="1200" dirty="0">
              <a:latin typeface="Times New Roman" pitchFamily="18" charset="0"/>
              <a:cs typeface="Times New Roman" pitchFamily="18" charset="0"/>
              <a:sym typeface="Arial"/>
            </a:endParaRPr>
          </a:p>
        </p:txBody>
      </p:sp>
      <p:sp>
        <p:nvSpPr>
          <p:cNvPr id="4" name="Slide Number Placeholder 3"/>
          <p:cNvSpPr>
            <a:spLocks noGrp="1"/>
          </p:cNvSpPr>
          <p:nvPr>
            <p:ph type="sldNum" sz="quarter" idx="10"/>
          </p:nvPr>
        </p:nvSpPr>
        <p:spPr/>
        <p:txBody>
          <a:bodyPr/>
          <a:lstStyle/>
          <a:p>
            <a:fld id="{78DE490A-4FCE-4DA5-88F8-4C4B9987E9D5}" type="slidenum">
              <a:rPr lang="en-US" smtClean="0"/>
              <a:t>7</a:t>
            </a:fld>
            <a:endParaRPr lang="en-US"/>
          </a:p>
        </p:txBody>
      </p:sp>
    </p:spTree>
    <p:extLst>
      <p:ext uri="{BB962C8B-B14F-4D97-AF65-F5344CB8AC3E}">
        <p14:creationId xmlns:p14="http://schemas.microsoft.com/office/powerpoint/2010/main" val="226438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85000"/>
              <a:buNone/>
            </a:pPr>
            <a:r>
              <a:rPr lang="en-US" dirty="0" smtClean="0">
                <a:latin typeface="Times New Roman" pitchFamily="18" charset="0"/>
                <a:cs typeface="Times New Roman" pitchFamily="18" charset="0"/>
              </a:rPr>
              <a:t>Data from: </a:t>
            </a:r>
            <a:r>
              <a:rPr lang="en-US" dirty="0" smtClean="0">
                <a:latin typeface="Times New Roman" pitchFamily="18" charset="0"/>
                <a:cs typeface="Times New Roman" pitchFamily="18" charset="0"/>
                <a:hlinkClick r:id="rId3"/>
              </a:rPr>
              <a:t>https://explorer.usaid.gov/</a:t>
            </a:r>
            <a:r>
              <a:rPr lang="en-US" dirty="0" smtClean="0">
                <a:latin typeface="Times New Roman" pitchFamily="18" charset="0"/>
                <a:cs typeface="Times New Roman" pitchFamily="18" charset="0"/>
              </a:rPr>
              <a:t> or https://foreignassistance.gov/.   Foreign aid, 2018: $1.6 billion from the United States to East Asia and Oceania, of which $1.4B is economic development: Of that, $271M comes from DOI; $687M from USAID;  $248M from </a:t>
            </a:r>
            <a:r>
              <a:rPr lang="en-US" dirty="0" err="1" smtClean="0">
                <a:latin typeface="Times New Roman" pitchFamily="18" charset="0"/>
                <a:cs typeface="Times New Roman" pitchFamily="18" charset="0"/>
              </a:rPr>
              <a:t>Dept</a:t>
            </a:r>
            <a:r>
              <a:rPr lang="en-US" dirty="0" smtClean="0">
                <a:latin typeface="Times New Roman" pitchFamily="18" charset="0"/>
                <a:cs typeface="Times New Roman" pitchFamily="18" charset="0"/>
              </a:rPr>
              <a:t> of State; $92M from </a:t>
            </a:r>
            <a:r>
              <a:rPr lang="en-US" dirty="0" err="1" smtClean="0">
                <a:latin typeface="Times New Roman" pitchFamily="18" charset="0"/>
                <a:cs typeface="Times New Roman" pitchFamily="18" charset="0"/>
              </a:rPr>
              <a:t>Dept</a:t>
            </a:r>
            <a:r>
              <a:rPr lang="en-US" dirty="0" smtClean="0">
                <a:latin typeface="Times New Roman" pitchFamily="18" charset="0"/>
                <a:cs typeface="Times New Roman" pitchFamily="18" charset="0"/>
              </a:rPr>
              <a:t> of Ag.</a:t>
            </a:r>
          </a:p>
          <a:p>
            <a:pPr>
              <a:buSzPct val="85000"/>
              <a:buNone/>
            </a:pPr>
            <a:endParaRPr lang="en-US" dirty="0" smtClean="0">
              <a:latin typeface="Times New Roman" pitchFamily="18" charset="0"/>
              <a:cs typeface="Times New Roman" pitchFamily="18" charset="0"/>
            </a:endParaRPr>
          </a:p>
          <a:p>
            <a:pPr>
              <a:buSzPct val="85000"/>
              <a:buNone/>
            </a:pPr>
            <a:r>
              <a:rPr lang="en-US" dirty="0" smtClean="0">
                <a:latin typeface="Times New Roman" pitchFamily="18" charset="0"/>
                <a:cs typeface="Times New Roman" pitchFamily="18" charset="0"/>
              </a:rPr>
              <a:t>Most AID for government and civil society, but, $89M for ‘General environmental protection’; $77M for developmental food aid and food security</a:t>
            </a:r>
          </a:p>
          <a:p>
            <a:pPr lvl="0">
              <a:buSzPct val="85000"/>
              <a:buNone/>
            </a:pPr>
            <a:r>
              <a:rPr lang="en-US" dirty="0">
                <a:latin typeface="Times New Roman" pitchFamily="18" charset="0"/>
                <a:cs typeface="Times New Roman" pitchFamily="18" charset="0"/>
              </a:rPr>
              <a:t>Foreign Aid by US to East Asia and Oceania Fishing Nations – 2020 Obligations</a:t>
            </a:r>
          </a:p>
          <a:p>
            <a:pPr>
              <a:buSzPct val="85000"/>
              <a:buNone/>
            </a:pPr>
            <a:r>
              <a:rPr lang="en-US" dirty="0" smtClean="0">
                <a:latin typeface="Times New Roman" pitchFamily="18" charset="0"/>
                <a:cs typeface="Times New Roman" pitchFamily="18" charset="0"/>
              </a:rPr>
              <a:t>PI: $322M 	</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FSM:  $144M	Indonesia $142M	</a:t>
            </a:r>
          </a:p>
          <a:p>
            <a:pPr>
              <a:buSzPct val="85000"/>
              <a:buNone/>
            </a:pPr>
            <a:r>
              <a:rPr lang="en-US" dirty="0" smtClean="0">
                <a:latin typeface="Times New Roman" pitchFamily="18" charset="0"/>
                <a:cs typeface="Times New Roman" pitchFamily="18" charset="0"/>
              </a:rPr>
              <a:t>RMI: $102M	        PNG: $16M	Fiji: $5.6M		</a:t>
            </a:r>
          </a:p>
          <a:p>
            <a:pPr>
              <a:buSzPct val="85000"/>
              <a:buNone/>
            </a:pPr>
            <a:r>
              <a:rPr lang="en-US" dirty="0" smtClean="0">
                <a:latin typeface="Times New Roman" pitchFamily="18" charset="0"/>
                <a:cs typeface="Times New Roman" pitchFamily="18" charset="0"/>
              </a:rPr>
              <a:t>Vanuatu: $2.3M</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Palau</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$15.8M </a:t>
            </a:r>
            <a:r>
              <a:rPr lang="en-US" baseline="0" dirty="0">
                <a:latin typeface="Times New Roman" pitchFamily="18" charset="0"/>
                <a:cs typeface="Times New Roman" pitchFamily="18" charset="0"/>
              </a:rPr>
              <a:t> </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 </a:t>
            </a:r>
            <a:r>
              <a:rPr lang="en-US" dirty="0">
                <a:latin typeface="Times New Roman" pitchFamily="18" charset="0"/>
                <a:cs typeface="Times New Roman" pitchFamily="18" charset="0"/>
              </a:rPr>
              <a:t>Samoa: $</a:t>
            </a:r>
            <a:r>
              <a:rPr lang="en-US" dirty="0" smtClean="0">
                <a:latin typeface="Times New Roman" pitchFamily="18" charset="0"/>
                <a:cs typeface="Times New Roman" pitchFamily="18" charset="0"/>
              </a:rPr>
              <a:t>1.6M	</a:t>
            </a:r>
          </a:p>
          <a:p>
            <a:pPr>
              <a:buSzPct val="85000"/>
              <a:buNone/>
            </a:pPr>
            <a:r>
              <a:rPr lang="en-US" dirty="0" smtClean="0">
                <a:latin typeface="Times New Roman" pitchFamily="18" charset="0"/>
                <a:cs typeface="Times New Roman" pitchFamily="18" charset="0"/>
              </a:rPr>
              <a:t>Tonga</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2.8M</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China</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10.2M 	Malaysia</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13.7M</a:t>
            </a:r>
            <a:endParaRPr lang="en-US" dirty="0">
              <a:latin typeface="Times New Roman" pitchFamily="18" charset="0"/>
              <a:cs typeface="Times New Roman" pitchFamily="18" charset="0"/>
            </a:endParaRPr>
          </a:p>
          <a:p>
            <a:pPr>
              <a:buSzPct val="85000"/>
              <a:buNone/>
            </a:pPr>
            <a:endParaRPr lang="en-US" dirty="0">
              <a:latin typeface="Times New Roman" pitchFamily="18" charset="0"/>
              <a:cs typeface="Times New Roman" pitchFamily="18" charset="0"/>
            </a:endParaRPr>
          </a:p>
          <a:p>
            <a:pPr>
              <a:buSzPct val="85000"/>
              <a:buNone/>
            </a:pPr>
            <a:r>
              <a:rPr lang="en-US" dirty="0" smtClean="0">
                <a:latin typeface="Times New Roman" pitchFamily="18" charset="0"/>
                <a:cs typeface="Times New Roman" pitchFamily="18" charset="0"/>
              </a:rPr>
              <a:t>United States spends $21M per annum on South Pacific Tuna Treaty</a:t>
            </a:r>
            <a:r>
              <a:rPr lang="en-US" baseline="0"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Access fees for purse seine fishing in Australia,</a:t>
            </a:r>
            <a:r>
              <a:rPr lang="en-US" baseline="0" dirty="0" smtClean="0">
                <a:latin typeface="Times New Roman" pitchFamily="18" charset="0"/>
                <a:cs typeface="Times New Roman" pitchFamily="18" charset="0"/>
              </a:rPr>
              <a:t> Cook Islands, FSM, Fiji, Kiribati, RMI, Nauru, New Zealand, Niue, Palau, PNG, Samoa, Solomon Islands, Tonga, Tuvalu, US, Vanuatu (487 registered Pacific Purse Seiners, 15 that at US boats)</a:t>
            </a:r>
          </a:p>
          <a:p>
            <a:pPr lvl="0">
              <a:buSzPct val="85000"/>
              <a:buNone/>
            </a:pPr>
            <a:r>
              <a:rPr lang="en-US" baseline="0" dirty="0" smtClean="0">
                <a:latin typeface="Times New Roman" pitchFamily="18" charset="0"/>
                <a:cs typeface="Times New Roman" pitchFamily="18" charset="0"/>
              </a:rPr>
              <a:t>2,102 Longline Vessels in WCPFC, 150 active Hawaii and Am Sam longline vessels (HI capped at 160; AS capped at 60)</a:t>
            </a:r>
          </a:p>
          <a:p>
            <a:pPr lvl="0">
              <a:buSzPct val="85000"/>
              <a:buNone/>
            </a:pPr>
            <a:endParaRPr lang="en-US" baseline="0" dirty="0" smtClean="0">
              <a:latin typeface="Times New Roman" pitchFamily="18" charset="0"/>
              <a:cs typeface="Times New Roman" pitchFamily="18" charset="0"/>
            </a:endParaRPr>
          </a:p>
          <a:p>
            <a:r>
              <a:rPr lang="en-US" b="0" i="1" dirty="0" smtClean="0">
                <a:latin typeface="Times New Roman" pitchFamily="18" charset="0"/>
                <a:cs typeface="Times New Roman" pitchFamily="18" charset="0"/>
              </a:rPr>
              <a:t>WHAT ARE WE DOING: Fisheries Development</a:t>
            </a:r>
            <a:r>
              <a:rPr lang="en-US" b="0" i="1" baseline="0" dirty="0" smtClean="0">
                <a:latin typeface="Times New Roman" pitchFamily="18" charset="0"/>
                <a:cs typeface="Times New Roman" pitchFamily="18" charset="0"/>
              </a:rPr>
              <a:t> for our US Territories, Working on increasing the catch limits for our fisheries, we need to ensure that our territories maintain food security and are a part of the global tuna supply chain, including the cannery in AS., Joint ventures in CNMI and Guam with foreign operators- development of shark fishery for CNMI, connecting COFAS to territorial tax structure with fishing permits and reporting, working with the US military to ameliorate on the ground fisher user conflict issues, diversifying AS LL fisher opportunities to include albacore jigging/trolling</a:t>
            </a:r>
          </a:p>
          <a:p>
            <a:endParaRPr lang="en-US" b="1" baseline="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8DE490A-4FCE-4DA5-88F8-4C4B9987E9D5}" type="slidenum">
              <a:rPr lang="en-US" smtClean="0"/>
              <a:t>8</a:t>
            </a:fld>
            <a:endParaRPr lang="en-US"/>
          </a:p>
        </p:txBody>
      </p:sp>
    </p:spTree>
    <p:extLst>
      <p:ext uri="{BB962C8B-B14F-4D97-AF65-F5344CB8AC3E}">
        <p14:creationId xmlns:p14="http://schemas.microsoft.com/office/powerpoint/2010/main" val="417615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solidFill>
                  <a:srgbClr val="000000"/>
                </a:solidFill>
                <a:latin typeface="Times New Roman" pitchFamily="18" charset="0"/>
                <a:ea typeface="Arial"/>
                <a:cs typeface="Times New Roman" pitchFamily="18" charset="0"/>
                <a:sym typeface="Arial"/>
              </a:rPr>
              <a:t>Biden’s Proclamation for Indigenous People’s day </a:t>
            </a:r>
          </a:p>
          <a:p>
            <a:pPr lvl="0"/>
            <a:endParaRPr lang="en-US" sz="1200" dirty="0">
              <a:solidFill>
                <a:srgbClr val="000000"/>
              </a:solidFill>
              <a:latin typeface="Times New Roman" pitchFamily="18" charset="0"/>
              <a:ea typeface="Arial"/>
              <a:cs typeface="Times New Roman" pitchFamily="18" charset="0"/>
              <a:sym typeface="Arial"/>
            </a:endParaRPr>
          </a:p>
          <a:p>
            <a:pPr lvl="0"/>
            <a:r>
              <a:rPr lang="en-US" sz="1200" dirty="0">
                <a:solidFill>
                  <a:srgbClr val="000000"/>
                </a:solidFill>
                <a:latin typeface="Times New Roman" pitchFamily="18" charset="0"/>
                <a:ea typeface="Arial"/>
                <a:cs typeface="Times New Roman" pitchFamily="18" charset="0"/>
                <a:sym typeface="Arial"/>
              </a:rPr>
              <a:t>A better future demands the rebalancing of the fundamental relationship between the federal government and minority communities now. HOW?</a:t>
            </a:r>
          </a:p>
          <a:p>
            <a:pPr lvl="0"/>
            <a:endParaRPr lang="en-US" sz="1200" dirty="0">
              <a:solidFill>
                <a:srgbClr val="000000"/>
              </a:solidFill>
              <a:latin typeface="Times New Roman" pitchFamily="18" charset="0"/>
              <a:ea typeface="Arial"/>
              <a:cs typeface="Times New Roman" pitchFamily="18" charset="0"/>
              <a:sym typeface="Arial"/>
            </a:endParaRPr>
          </a:p>
          <a:p>
            <a:pPr lvl="0"/>
            <a:r>
              <a:rPr lang="en-US" sz="1200" dirty="0">
                <a:solidFill>
                  <a:srgbClr val="000000"/>
                </a:solidFill>
                <a:latin typeface="Times New Roman" pitchFamily="18" charset="0"/>
                <a:ea typeface="Arial"/>
                <a:cs typeface="Times New Roman" pitchFamily="18" charset="0"/>
                <a:sym typeface="Arial"/>
              </a:rPr>
              <a:t>Increased core investments coupled with tactical supports that together, can begin to address the drivers and barriers responsible for the longstanding disproportionate impacts region wide.</a:t>
            </a:r>
          </a:p>
          <a:p>
            <a:pPr lvl="0"/>
            <a:endParaRPr lang="en-US" sz="1200" dirty="0">
              <a:solidFill>
                <a:srgbClr val="000000"/>
              </a:solidFill>
              <a:latin typeface="Times New Roman" pitchFamily="18" charset="0"/>
              <a:ea typeface="Arial"/>
              <a:cs typeface="Times New Roman" pitchFamily="18" charset="0"/>
              <a:sym typeface="Arial"/>
            </a:endParaRPr>
          </a:p>
          <a:p>
            <a:pPr lvl="0"/>
            <a:r>
              <a:rPr lang="en-US" sz="1200" dirty="0">
                <a:solidFill>
                  <a:srgbClr val="000000"/>
                </a:solidFill>
                <a:latin typeface="Times New Roman" pitchFamily="18" charset="0"/>
                <a:ea typeface="Arial"/>
                <a:cs typeface="Times New Roman" pitchFamily="18" charset="0"/>
                <a:sym typeface="Arial"/>
              </a:rPr>
              <a:t>The Hawaiian Kingdom was overthrown on January 17, 1893.</a:t>
            </a:r>
          </a:p>
          <a:p>
            <a:pPr lvl="0"/>
            <a:endParaRPr lang="en-US" sz="1200" dirty="0">
              <a:solidFill>
                <a:srgbClr val="000000"/>
              </a:solidFill>
              <a:latin typeface="Times New Roman" pitchFamily="18" charset="0"/>
              <a:ea typeface="Arial"/>
              <a:cs typeface="Times New Roman" pitchFamily="18" charset="0"/>
              <a:sym typeface="Arial"/>
            </a:endParaRPr>
          </a:p>
          <a:p>
            <a:pPr lvl="0"/>
            <a:r>
              <a:rPr lang="en-US" sz="1200" dirty="0">
                <a:solidFill>
                  <a:srgbClr val="000000"/>
                </a:solidFill>
                <a:latin typeface="Times New Roman" pitchFamily="18" charset="0"/>
                <a:ea typeface="Arial"/>
                <a:cs typeface="Times New Roman" pitchFamily="18" charset="0"/>
                <a:sym typeface="Arial"/>
              </a:rPr>
              <a:t>What are things that the Councils could use – scholarship, staffing in different jurisdiction (territories/states/provinces)</a:t>
            </a:r>
          </a:p>
          <a:p>
            <a:pPr lvl="0"/>
            <a:endParaRPr lang="en-US" sz="1200" dirty="0">
              <a:solidFill>
                <a:srgbClr val="000000"/>
              </a:solidFill>
              <a:latin typeface="Times New Roman" pitchFamily="18" charset="0"/>
              <a:ea typeface="Arial"/>
              <a:cs typeface="Times New Roman" pitchFamily="18" charset="0"/>
              <a:sym typeface="Arial"/>
            </a:endParaRPr>
          </a:p>
          <a:p>
            <a:pPr lvl="0"/>
            <a:endParaRPr lang="en-US" sz="1200" dirty="0">
              <a:solidFill>
                <a:srgbClr val="000000"/>
              </a:solidFill>
              <a:latin typeface="Times New Roman" pitchFamily="18" charset="0"/>
              <a:ea typeface="Arial"/>
              <a:cs typeface="Times New Roman" pitchFamily="18" charset="0"/>
              <a:sym typeface="Arial"/>
            </a:endParaRPr>
          </a:p>
          <a:p>
            <a:pPr lvl="0"/>
            <a:endParaRPr lang="en-US" sz="1200" dirty="0">
              <a:solidFill>
                <a:srgbClr val="000000"/>
              </a:solidFill>
              <a:latin typeface="Times New Roman" pitchFamily="18" charset="0"/>
              <a:ea typeface="Arial"/>
              <a:cs typeface="Times New Roman" pitchFamily="18" charset="0"/>
              <a:sym typeface="Arial"/>
            </a:endParaRPr>
          </a:p>
        </p:txBody>
      </p:sp>
      <p:sp>
        <p:nvSpPr>
          <p:cNvPr id="4" name="Slide Number Placeholder 3"/>
          <p:cNvSpPr>
            <a:spLocks noGrp="1"/>
          </p:cNvSpPr>
          <p:nvPr>
            <p:ph type="sldNum" sz="quarter" idx="10"/>
          </p:nvPr>
        </p:nvSpPr>
        <p:spPr/>
        <p:txBody>
          <a:bodyPr/>
          <a:lstStyle/>
          <a:p>
            <a:fld id="{78DE490A-4FCE-4DA5-88F8-4C4B9987E9D5}" type="slidenum">
              <a:rPr lang="en-US" smtClean="0"/>
              <a:t>9</a:t>
            </a:fld>
            <a:endParaRPr lang="en-US"/>
          </a:p>
        </p:txBody>
      </p:sp>
    </p:spTree>
    <p:extLst>
      <p:ext uri="{BB962C8B-B14F-4D97-AF65-F5344CB8AC3E}">
        <p14:creationId xmlns:p14="http://schemas.microsoft.com/office/powerpoint/2010/main" val="226438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2102D4-9F18-4CC3-AC8E-8DD9AD556DE8}"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19CD9-7EC9-42D8-A48F-5D877449C8FE}" type="slidenum">
              <a:rPr lang="en-US" smtClean="0"/>
              <a:t>‹#›</a:t>
            </a:fld>
            <a:endParaRPr lang="en-US"/>
          </a:p>
        </p:txBody>
      </p:sp>
    </p:spTree>
    <p:extLst>
      <p:ext uri="{BB962C8B-B14F-4D97-AF65-F5344CB8AC3E}">
        <p14:creationId xmlns:p14="http://schemas.microsoft.com/office/powerpoint/2010/main" val="49928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621C3-9785-4783-AA04-F0CFBC81B30F}"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19CD9-7EC9-42D8-A48F-5D877449C8FE}" type="slidenum">
              <a:rPr lang="en-US" smtClean="0"/>
              <a:t>‹#›</a:t>
            </a:fld>
            <a:endParaRPr lang="en-US"/>
          </a:p>
        </p:txBody>
      </p:sp>
    </p:spTree>
    <p:extLst>
      <p:ext uri="{BB962C8B-B14F-4D97-AF65-F5344CB8AC3E}">
        <p14:creationId xmlns:p14="http://schemas.microsoft.com/office/powerpoint/2010/main" val="35504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BAF7D-A4D0-4712-B062-C7F21AC9138F}"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19CD9-7EC9-42D8-A48F-5D877449C8FE}" type="slidenum">
              <a:rPr lang="en-US" smtClean="0"/>
              <a:t>‹#›</a:t>
            </a:fld>
            <a:endParaRPr lang="en-US"/>
          </a:p>
        </p:txBody>
      </p:sp>
    </p:spTree>
    <p:extLst>
      <p:ext uri="{BB962C8B-B14F-4D97-AF65-F5344CB8AC3E}">
        <p14:creationId xmlns:p14="http://schemas.microsoft.com/office/powerpoint/2010/main" val="421222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29103-2717-4822-9DBB-193C15A71F8D}"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19CD9-7EC9-42D8-A48F-5D877449C8FE}" type="slidenum">
              <a:rPr lang="en-US" smtClean="0"/>
              <a:t>‹#›</a:t>
            </a:fld>
            <a:endParaRPr lang="en-US"/>
          </a:p>
        </p:txBody>
      </p:sp>
    </p:spTree>
    <p:extLst>
      <p:ext uri="{BB962C8B-B14F-4D97-AF65-F5344CB8AC3E}">
        <p14:creationId xmlns:p14="http://schemas.microsoft.com/office/powerpoint/2010/main" val="65314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7B2D9A-66D4-42AA-BC69-022423905CCF}"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19CD9-7EC9-42D8-A48F-5D877449C8FE}" type="slidenum">
              <a:rPr lang="en-US" smtClean="0"/>
              <a:t>‹#›</a:t>
            </a:fld>
            <a:endParaRPr lang="en-US"/>
          </a:p>
        </p:txBody>
      </p:sp>
    </p:spTree>
    <p:extLst>
      <p:ext uri="{BB962C8B-B14F-4D97-AF65-F5344CB8AC3E}">
        <p14:creationId xmlns:p14="http://schemas.microsoft.com/office/powerpoint/2010/main" val="306238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9232D2-2795-414D-8C9A-7C3EDA56679B}" type="datetime1">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19CD9-7EC9-42D8-A48F-5D877449C8FE}" type="slidenum">
              <a:rPr lang="en-US" smtClean="0"/>
              <a:t>‹#›</a:t>
            </a:fld>
            <a:endParaRPr lang="en-US"/>
          </a:p>
        </p:txBody>
      </p:sp>
    </p:spTree>
    <p:extLst>
      <p:ext uri="{BB962C8B-B14F-4D97-AF65-F5344CB8AC3E}">
        <p14:creationId xmlns:p14="http://schemas.microsoft.com/office/powerpoint/2010/main" val="197772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0B3DB0-F9AE-4B5E-8459-EAF37FC59578}" type="datetime1">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19CD9-7EC9-42D8-A48F-5D877449C8FE}" type="slidenum">
              <a:rPr lang="en-US" smtClean="0"/>
              <a:t>‹#›</a:t>
            </a:fld>
            <a:endParaRPr lang="en-US"/>
          </a:p>
        </p:txBody>
      </p:sp>
    </p:spTree>
    <p:extLst>
      <p:ext uri="{BB962C8B-B14F-4D97-AF65-F5344CB8AC3E}">
        <p14:creationId xmlns:p14="http://schemas.microsoft.com/office/powerpoint/2010/main" val="267175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F5A440-B0EE-40F7-9635-1E5868595176}" type="datetime1">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19CD9-7EC9-42D8-A48F-5D877449C8FE}" type="slidenum">
              <a:rPr lang="en-US" smtClean="0"/>
              <a:t>‹#›</a:t>
            </a:fld>
            <a:endParaRPr lang="en-US"/>
          </a:p>
        </p:txBody>
      </p:sp>
    </p:spTree>
    <p:extLst>
      <p:ext uri="{BB962C8B-B14F-4D97-AF65-F5344CB8AC3E}">
        <p14:creationId xmlns:p14="http://schemas.microsoft.com/office/powerpoint/2010/main" val="64622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D9E90-B1C0-46E2-B48A-E1B0399D35A9}" type="datetime1">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19CD9-7EC9-42D8-A48F-5D877449C8FE}" type="slidenum">
              <a:rPr lang="en-US" smtClean="0"/>
              <a:t>‹#›</a:t>
            </a:fld>
            <a:endParaRPr lang="en-US"/>
          </a:p>
        </p:txBody>
      </p:sp>
    </p:spTree>
    <p:extLst>
      <p:ext uri="{BB962C8B-B14F-4D97-AF65-F5344CB8AC3E}">
        <p14:creationId xmlns:p14="http://schemas.microsoft.com/office/powerpoint/2010/main" val="151276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17577-0E11-435F-A853-44B961815978}" type="datetime1">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19CD9-7EC9-42D8-A48F-5D877449C8FE}" type="slidenum">
              <a:rPr lang="en-US" smtClean="0"/>
              <a:t>‹#›</a:t>
            </a:fld>
            <a:endParaRPr lang="en-US"/>
          </a:p>
        </p:txBody>
      </p:sp>
    </p:spTree>
    <p:extLst>
      <p:ext uri="{BB962C8B-B14F-4D97-AF65-F5344CB8AC3E}">
        <p14:creationId xmlns:p14="http://schemas.microsoft.com/office/powerpoint/2010/main" val="388542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FAC59-83FC-42BD-A099-D5ED95CB294E}" type="datetime1">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19CD9-7EC9-42D8-A48F-5D877449C8FE}" type="slidenum">
              <a:rPr lang="en-US" smtClean="0"/>
              <a:t>‹#›</a:t>
            </a:fld>
            <a:endParaRPr lang="en-US"/>
          </a:p>
        </p:txBody>
      </p:sp>
    </p:spTree>
    <p:extLst>
      <p:ext uri="{BB962C8B-B14F-4D97-AF65-F5344CB8AC3E}">
        <p14:creationId xmlns:p14="http://schemas.microsoft.com/office/powerpoint/2010/main" val="189939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59702-CB88-4B7B-8A95-A4043D698FB0}" type="datetime1">
              <a:rPr lang="en-US" smtClean="0"/>
              <a:t>10/27/2021</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19CD9-7EC9-42D8-A48F-5D877449C8FE}" type="slidenum">
              <a:rPr lang="en-US" smtClean="0"/>
              <a:t>‹#›</a:t>
            </a:fld>
            <a:endParaRPr lang="en-US"/>
          </a:p>
        </p:txBody>
      </p:sp>
    </p:spTree>
    <p:extLst>
      <p:ext uri="{BB962C8B-B14F-4D97-AF65-F5344CB8AC3E}">
        <p14:creationId xmlns:p14="http://schemas.microsoft.com/office/powerpoint/2010/main" val="146235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819900"/>
          </a:xfrm>
          <a:prstGeom prst="rect">
            <a:avLst/>
          </a:prstGeom>
          <a:solidFill>
            <a:schemeClr val="bg2"/>
          </a:solidFill>
          <a:ln w="1270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5535" y="2763427"/>
            <a:ext cx="5798960" cy="3865973"/>
          </a:xfrm>
          <a:prstGeom prst="rect">
            <a:avLst/>
          </a:prstGeom>
        </p:spPr>
      </p:pic>
      <p:sp>
        <p:nvSpPr>
          <p:cNvPr id="2" name="Slide Number Placeholder 1"/>
          <p:cNvSpPr>
            <a:spLocks noGrp="1"/>
          </p:cNvSpPr>
          <p:nvPr>
            <p:ph type="sldNum" sz="quarter" idx="12"/>
          </p:nvPr>
        </p:nvSpPr>
        <p:spPr/>
        <p:txBody>
          <a:bodyPr/>
          <a:lstStyle/>
          <a:p>
            <a:fld id="{9A819CD9-7EC9-42D8-A48F-5D877449C8FE}" type="slidenum">
              <a:rPr lang="en-US" smtClean="0"/>
              <a:t>1</a:t>
            </a:fld>
            <a:endParaRPr lang="en-US"/>
          </a:p>
        </p:txBody>
      </p:sp>
      <p:sp>
        <p:nvSpPr>
          <p:cNvPr id="4" name="TextBox 3"/>
          <p:cNvSpPr txBox="1"/>
          <p:nvPr/>
        </p:nvSpPr>
        <p:spPr>
          <a:xfrm>
            <a:off x="248688" y="245558"/>
            <a:ext cx="6741698" cy="1938992"/>
          </a:xfrm>
          <a:prstGeom prst="rect">
            <a:avLst/>
          </a:prstGeom>
          <a:noFill/>
        </p:spPr>
        <p:txBody>
          <a:bodyPr wrap="square" rtlCol="0">
            <a:spAutoFit/>
          </a:bodyPr>
          <a:lstStyle/>
          <a:p>
            <a:r>
              <a:rPr lang="en-US" sz="4000" b="1" dirty="0" smtClean="0">
                <a:latin typeface="Raleway"/>
              </a:rPr>
              <a:t>Environmental Justice in Fisheries Management: </a:t>
            </a:r>
          </a:p>
          <a:p>
            <a:r>
              <a:rPr lang="en-US" sz="4000" b="1" dirty="0" smtClean="0">
                <a:latin typeface="Raleway"/>
              </a:rPr>
              <a:t>The Western Pacific</a:t>
            </a:r>
            <a:endParaRPr lang="en-US" sz="4000" b="1" dirty="0">
              <a:latin typeface="Raleway"/>
            </a:endParaRPr>
          </a:p>
        </p:txBody>
      </p:sp>
      <p:sp>
        <p:nvSpPr>
          <p:cNvPr id="6" name="TextBox 5"/>
          <p:cNvSpPr txBox="1"/>
          <p:nvPr/>
        </p:nvSpPr>
        <p:spPr>
          <a:xfrm>
            <a:off x="225941" y="2994452"/>
            <a:ext cx="2743200" cy="830997"/>
          </a:xfrm>
          <a:prstGeom prst="rect">
            <a:avLst/>
          </a:prstGeom>
          <a:noFill/>
        </p:spPr>
        <p:txBody>
          <a:bodyPr wrap="square" rtlCol="0">
            <a:spAutoFit/>
          </a:bodyPr>
          <a:lstStyle/>
          <a:p>
            <a:r>
              <a:rPr lang="en-US" sz="2400" dirty="0" smtClean="0">
                <a:latin typeface="Raleway"/>
              </a:rPr>
              <a:t>Kitty M. Simonds</a:t>
            </a:r>
          </a:p>
          <a:p>
            <a:r>
              <a:rPr lang="en-US" sz="2400" dirty="0" smtClean="0">
                <a:latin typeface="Raleway"/>
              </a:rPr>
              <a:t>October 21, 2021</a:t>
            </a:r>
            <a:endParaRPr lang="en-US" sz="2400" dirty="0">
              <a:latin typeface="Raleway"/>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3742">
            <a:off x="-1881767" y="3240096"/>
            <a:ext cx="5017348" cy="4692234"/>
          </a:xfrm>
          <a:prstGeom prst="rect">
            <a:avLst/>
          </a:prstGeom>
        </p:spPr>
      </p:pic>
      <p:pic>
        <p:nvPicPr>
          <p:cNvPr id="1026" name="Picture 2" descr="N:\Administration\LOGO\WPRFMC\NEW COUNCIL LOGO 11-25-19\Council Logo Aha cord_B&amp;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131414"/>
            <a:ext cx="2278686" cy="227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53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0"/>
            <a:ext cx="9144000" cy="6819900"/>
          </a:xfrm>
          <a:prstGeom prst="rect">
            <a:avLst/>
          </a:prstGeom>
          <a:solidFill>
            <a:schemeClr val="bg2"/>
          </a:solidFill>
          <a:ln w="1270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981200" y="5257800"/>
            <a:ext cx="670560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Raleway"/>
              </a:rPr>
              <a:t>More than 75% of population identifies as Asian American, Native Hawaiian and Pacific Islander (AANHPI)</a:t>
            </a:r>
          </a:p>
          <a:p>
            <a:pPr marL="285750" indent="-285750">
              <a:buFont typeface="Arial" panose="020B0604020202020204" pitchFamily="34" charset="0"/>
              <a:buChar char="•"/>
            </a:pPr>
            <a:r>
              <a:rPr lang="en-US" b="1" dirty="0" smtClean="0">
                <a:latin typeface="Raleway"/>
              </a:rPr>
              <a:t>Samoan, Chamorro, </a:t>
            </a:r>
            <a:r>
              <a:rPr lang="en-US" b="1" dirty="0" err="1" smtClean="0">
                <a:latin typeface="Raleway"/>
              </a:rPr>
              <a:t>Refaluwasch</a:t>
            </a:r>
            <a:r>
              <a:rPr lang="en-US" b="1" dirty="0" smtClean="0">
                <a:latin typeface="Raleway"/>
              </a:rPr>
              <a:t>, Hawaiian</a:t>
            </a:r>
          </a:p>
          <a:p>
            <a:pPr marL="285750" indent="-285750">
              <a:buFont typeface="Arial" panose="020B0604020202020204" pitchFamily="34" charset="0"/>
              <a:buChar char="•"/>
            </a:pPr>
            <a:r>
              <a:rPr lang="en-US" b="1" dirty="0" smtClean="0">
                <a:latin typeface="Raleway"/>
              </a:rPr>
              <a:t>1 State, 2 Territories, 1 Commonwealth</a:t>
            </a:r>
          </a:p>
          <a:p>
            <a:pPr marL="285750" indent="-285750">
              <a:buFont typeface="Arial" panose="020B0604020202020204" pitchFamily="34" charset="0"/>
              <a:buChar char="•"/>
            </a:pPr>
            <a:r>
              <a:rPr lang="en-US" b="1" dirty="0" smtClean="0">
                <a:latin typeface="Raleway"/>
              </a:rPr>
              <a:t>3 Time Zones and the International Dateline</a:t>
            </a:r>
          </a:p>
          <a:p>
            <a:pPr marL="285750" indent="-285750">
              <a:buFont typeface="Arial" panose="020B0604020202020204" pitchFamily="34" charset="0"/>
              <a:buChar cha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114735">
            <a:off x="-1812006" y="4298274"/>
            <a:ext cx="4121389" cy="3305298"/>
          </a:xfrm>
          <a:prstGeom prst="rect">
            <a:avLst/>
          </a:prstGeom>
        </p:spPr>
      </p:pic>
      <p:sp>
        <p:nvSpPr>
          <p:cNvPr id="2" name="Slide Number Placeholder 1"/>
          <p:cNvSpPr>
            <a:spLocks noGrp="1"/>
          </p:cNvSpPr>
          <p:nvPr>
            <p:ph type="sldNum" sz="quarter" idx="12"/>
          </p:nvPr>
        </p:nvSpPr>
        <p:spPr/>
        <p:txBody>
          <a:bodyPr/>
          <a:lstStyle/>
          <a:p>
            <a:fld id="{9A819CD9-7EC9-42D8-A48F-5D877449C8FE}" type="slidenum">
              <a:rPr lang="en-US" smtClean="0"/>
              <a:t>2</a:t>
            </a:fld>
            <a:endParaRPr lang="en-US"/>
          </a:p>
        </p:txBody>
      </p:sp>
      <p:sp>
        <p:nvSpPr>
          <p:cNvPr id="6" name="AutoShape 4" descr="Carol... - Carolinian Affairs Office - Bwulasiyool Refaluwasch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s://lh3.googleusercontent.com/Nq9AVZQlMB69jAclxQqkfhIx8Vf7o5nTBL5lghTog45CaSQViM1wmawuhuReNTTkU1g-hZlS5VyekV91Z_qgbafHE-22kwd30R8Sr_1IHXLP4lCx8FPwKvV50OZWVja59UU1IVQD=s160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5" t="10507" r="6221"/>
          <a:stretch/>
        </p:blipFill>
        <p:spPr bwMode="auto">
          <a:xfrm>
            <a:off x="1282409" y="471055"/>
            <a:ext cx="3124200" cy="218598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Carol... - Carolinian Affairs Office - Bwulasiyool Refaluwasch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lh3.googleusercontent.com/oboQ2SLQHuw1trkbtZ7iGNhX_lPH-9gWz5NfUeBWzZdhWA6Rs5xUVGSlUXSeF8FjfqM36R_XAmWGcKSknqlvOBoQE1FzHHbmlZzJD1QEYnUdECDWfwxwDMvYZk0ook7mPmW92Fbs=s160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35" r="13462" b="935"/>
          <a:stretch/>
        </p:blipFill>
        <p:spPr bwMode="auto">
          <a:xfrm>
            <a:off x="1282409" y="2743481"/>
            <a:ext cx="3124200" cy="24762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Administration\LOGO\WPRFMC\NEW COUNCIL LOGO 11-25-19\Council Logo Aha cord_B&amp;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688" y="152400"/>
            <a:ext cx="1275312" cy="1275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lh4.googleusercontent.com/XD0PajU6EXRzmC9OOkv_KdzK0z8jq3NIInUXgpTjW4KfQS6NPgJOBigSDtMTK7elbvwVMjSsPgdo7ba53TQi3An5sfpmkgpUuKlLpQ2jmhrFbPvTd2UXlMkOkoVJhzHk4Z0rXVIu=s16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1689" y="471627"/>
            <a:ext cx="3885183" cy="2185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14.jpg"/>
          <p:cNvPicPr/>
          <p:nvPr/>
        </p:nvPicPr>
        <p:blipFill>
          <a:blip r:embed="rId8"/>
          <a:srcRect/>
          <a:stretch>
            <a:fillRect/>
          </a:stretch>
        </p:blipFill>
        <p:spPr>
          <a:xfrm>
            <a:off x="4601689" y="2743481"/>
            <a:ext cx="3885183" cy="2476219"/>
          </a:xfrm>
          <a:prstGeom prst="rect">
            <a:avLst/>
          </a:prstGeom>
          <a:ln/>
        </p:spPr>
      </p:pic>
    </p:spTree>
    <p:extLst>
      <p:ext uri="{BB962C8B-B14F-4D97-AF65-F5344CB8AC3E}">
        <p14:creationId xmlns:p14="http://schemas.microsoft.com/office/powerpoint/2010/main" val="213961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819900"/>
          </a:xfrm>
          <a:prstGeom prst="rect">
            <a:avLst/>
          </a:prstGeom>
          <a:solidFill>
            <a:schemeClr val="bg2"/>
          </a:solidFill>
          <a:ln w="1270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76200"/>
            <a:ext cx="7801205" cy="495485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68838">
            <a:off x="-2060696" y="4076756"/>
            <a:ext cx="4121389" cy="3969222"/>
          </a:xfrm>
          <a:prstGeom prst="rect">
            <a:avLst/>
          </a:prstGeom>
        </p:spPr>
      </p:pic>
      <p:sp>
        <p:nvSpPr>
          <p:cNvPr id="2" name="Slide Number Placeholder 1"/>
          <p:cNvSpPr>
            <a:spLocks noGrp="1"/>
          </p:cNvSpPr>
          <p:nvPr>
            <p:ph type="sldNum" sz="quarter" idx="12"/>
          </p:nvPr>
        </p:nvSpPr>
        <p:spPr/>
        <p:txBody>
          <a:bodyPr/>
          <a:lstStyle/>
          <a:p>
            <a:fld id="{9A819CD9-7EC9-42D8-A48F-5D877449C8FE}" type="slidenum">
              <a:rPr lang="en-US" smtClean="0"/>
              <a:t>3</a:t>
            </a:fld>
            <a:endParaRPr lang="en-US" dirty="0"/>
          </a:p>
        </p:txBody>
      </p:sp>
      <p:pic>
        <p:nvPicPr>
          <p:cNvPr id="2050" name="Picture 2" descr="N:\Administration\LOGO\WPRFMC\NEW COUNCIL LOGO 11-25-19\Council Logo Aha cord_B&amp;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1524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5043607"/>
            <a:ext cx="7391400" cy="1661993"/>
          </a:xfrm>
          <a:prstGeom prst="rect">
            <a:avLst/>
          </a:prstGeom>
          <a:noFill/>
        </p:spPr>
        <p:txBody>
          <a:bodyPr wrap="square" rtlCol="0">
            <a:spAutoFit/>
          </a:bodyPr>
          <a:lstStyle/>
          <a:p>
            <a:pPr marL="228600" lvl="0" indent="-228600">
              <a:buClr>
                <a:schemeClr val="dk1"/>
              </a:buClr>
              <a:buSzPts val="1400"/>
              <a:buFont typeface="Arial" pitchFamily="34" charset="0"/>
              <a:buChar char="•"/>
            </a:pPr>
            <a:r>
              <a:rPr lang="en-US" dirty="0">
                <a:solidFill>
                  <a:schemeClr val="dk1"/>
                </a:solidFill>
                <a:latin typeface="Raleway"/>
                <a:ea typeface="Raleway"/>
                <a:cs typeface="Raleway"/>
                <a:sym typeface="Raleway"/>
              </a:rPr>
              <a:t>Monuments close off more than </a:t>
            </a:r>
            <a:r>
              <a:rPr lang="en-US" dirty="0" smtClean="0">
                <a:solidFill>
                  <a:schemeClr val="dk1"/>
                </a:solidFill>
                <a:latin typeface="Raleway"/>
                <a:ea typeface="Raleway"/>
                <a:cs typeface="Raleway"/>
                <a:sym typeface="Raleway"/>
              </a:rPr>
              <a:t>areas</a:t>
            </a:r>
            <a:r>
              <a:rPr lang="en-US" dirty="0">
                <a:solidFill>
                  <a:schemeClr val="dk1"/>
                </a:solidFill>
                <a:latin typeface="Raleway"/>
                <a:ea typeface="Raleway"/>
                <a:cs typeface="Raleway"/>
                <a:sym typeface="Raleway"/>
              </a:rPr>
              <a:t>, </a:t>
            </a:r>
            <a:r>
              <a:rPr lang="en-US" dirty="0" smtClean="0">
                <a:solidFill>
                  <a:schemeClr val="dk1"/>
                </a:solidFill>
                <a:latin typeface="Raleway"/>
                <a:ea typeface="Raleway"/>
                <a:cs typeface="Raleway"/>
                <a:sym typeface="Raleway"/>
              </a:rPr>
              <a:t>they close </a:t>
            </a:r>
            <a:r>
              <a:rPr lang="en-US" dirty="0">
                <a:solidFill>
                  <a:schemeClr val="dk1"/>
                </a:solidFill>
                <a:latin typeface="Raleway"/>
                <a:ea typeface="Raleway"/>
                <a:cs typeface="Raleway"/>
                <a:sym typeface="Raleway"/>
              </a:rPr>
              <a:t>off </a:t>
            </a:r>
            <a:r>
              <a:rPr lang="en-US" dirty="0" smtClean="0">
                <a:solidFill>
                  <a:schemeClr val="dk1"/>
                </a:solidFill>
                <a:latin typeface="Raleway"/>
                <a:ea typeface="Raleway"/>
                <a:cs typeface="Raleway"/>
                <a:sym typeface="Raleway"/>
              </a:rPr>
              <a:t>access to, and opportunities for </a:t>
            </a:r>
            <a:r>
              <a:rPr lang="en-US" dirty="0">
                <a:solidFill>
                  <a:schemeClr val="dk1"/>
                </a:solidFill>
                <a:latin typeface="Raleway"/>
                <a:ea typeface="Raleway"/>
                <a:cs typeface="Raleway"/>
                <a:sym typeface="Raleway"/>
              </a:rPr>
              <a:t>– employment/economic opportunities, food security and cultural </a:t>
            </a:r>
            <a:r>
              <a:rPr lang="en-US" dirty="0" smtClean="0">
                <a:solidFill>
                  <a:schemeClr val="dk1"/>
                </a:solidFill>
                <a:latin typeface="Raleway"/>
                <a:ea typeface="Raleway"/>
                <a:cs typeface="Raleway"/>
                <a:sym typeface="Raleway"/>
              </a:rPr>
              <a:t>connections with the ocean and its resources</a:t>
            </a:r>
          </a:p>
          <a:p>
            <a:pPr marL="228600" lvl="0" indent="-228600">
              <a:buClr>
                <a:schemeClr val="dk1"/>
              </a:buClr>
              <a:buSzPts val="1400"/>
              <a:buFont typeface="Arial" pitchFamily="34" charset="0"/>
              <a:buChar char="•"/>
            </a:pPr>
            <a:endParaRPr lang="en-US" sz="1000" dirty="0">
              <a:solidFill>
                <a:schemeClr val="dk1"/>
              </a:solidFill>
              <a:latin typeface="Raleway"/>
              <a:ea typeface="Raleway"/>
              <a:cs typeface="Raleway"/>
              <a:sym typeface="Raleway"/>
            </a:endParaRPr>
          </a:p>
          <a:p>
            <a:pPr marL="228600" indent="-228600">
              <a:buClr>
                <a:schemeClr val="dk1"/>
              </a:buClr>
              <a:buSzPts val="1400"/>
              <a:buFont typeface="Arial" pitchFamily="34" charset="0"/>
              <a:buChar char="•"/>
            </a:pPr>
            <a:r>
              <a:rPr lang="en-US" dirty="0" smtClean="0">
                <a:solidFill>
                  <a:schemeClr val="dk1"/>
                </a:solidFill>
                <a:latin typeface="Raleway"/>
                <a:ea typeface="Raleway"/>
                <a:cs typeface="Raleway"/>
                <a:sym typeface="Raleway"/>
              </a:rPr>
              <a:t>Antiquities Act </a:t>
            </a:r>
            <a:r>
              <a:rPr lang="en-US" dirty="0">
                <a:solidFill>
                  <a:schemeClr val="dk1"/>
                </a:solidFill>
                <a:latin typeface="Raleway"/>
                <a:ea typeface="Raleway"/>
                <a:cs typeface="Raleway"/>
                <a:sym typeface="Raleway"/>
              </a:rPr>
              <a:t>bypasses the public </a:t>
            </a:r>
            <a:r>
              <a:rPr lang="en-US" dirty="0" smtClean="0">
                <a:solidFill>
                  <a:schemeClr val="dk1"/>
                </a:solidFill>
                <a:latin typeface="Raleway"/>
                <a:ea typeface="Raleway"/>
                <a:cs typeface="Raleway"/>
                <a:sym typeface="Raleway"/>
              </a:rPr>
              <a:t>process, while MSA includes </a:t>
            </a:r>
            <a:r>
              <a:rPr lang="en-US" dirty="0">
                <a:solidFill>
                  <a:schemeClr val="dk1"/>
                </a:solidFill>
                <a:latin typeface="Raleway"/>
                <a:ea typeface="Raleway"/>
                <a:cs typeface="Raleway"/>
                <a:sym typeface="Raleway"/>
              </a:rPr>
              <a:t>the </a:t>
            </a:r>
            <a:r>
              <a:rPr lang="en-US" dirty="0" smtClean="0">
                <a:solidFill>
                  <a:schemeClr val="dk1"/>
                </a:solidFill>
                <a:latin typeface="Raleway"/>
                <a:ea typeface="Raleway"/>
                <a:cs typeface="Raleway"/>
                <a:sym typeface="Raleway"/>
              </a:rPr>
              <a:t>public</a:t>
            </a:r>
            <a:r>
              <a:rPr lang="en-US" dirty="0" smtClean="0">
                <a:sym typeface="Raleway"/>
              </a:rPr>
              <a:t> </a:t>
            </a:r>
            <a:r>
              <a:rPr lang="en-US" dirty="0" smtClean="0">
                <a:solidFill>
                  <a:schemeClr val="dk1"/>
                </a:solidFill>
                <a:latin typeface="Raleway"/>
                <a:sym typeface="Raleway"/>
              </a:rPr>
              <a:t>in a bottom-up process to</a:t>
            </a:r>
            <a:r>
              <a:rPr lang="en-US" dirty="0" smtClean="0">
                <a:solidFill>
                  <a:schemeClr val="dk1"/>
                </a:solidFill>
                <a:latin typeface="Raleway"/>
                <a:ea typeface="Raleway"/>
                <a:cs typeface="Raleway"/>
                <a:sym typeface="Raleway"/>
              </a:rPr>
              <a:t> manage fisheries within EEZ</a:t>
            </a:r>
            <a:endParaRPr lang="en-US" dirty="0"/>
          </a:p>
        </p:txBody>
      </p:sp>
    </p:spTree>
    <p:extLst>
      <p:ext uri="{BB962C8B-B14F-4D97-AF65-F5344CB8AC3E}">
        <p14:creationId xmlns:p14="http://schemas.microsoft.com/office/powerpoint/2010/main" val="2943074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0" cy="6858000"/>
          </a:xfrm>
          <a:prstGeom prst="rect">
            <a:avLst/>
          </a:prstGeom>
          <a:solidFill>
            <a:schemeClr val="bg2"/>
          </a:solidFill>
          <a:ln w="1270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832909">
            <a:off x="5115707" y="-2110738"/>
            <a:ext cx="5647245" cy="4529012"/>
          </a:xfrm>
          <a:prstGeom prst="rect">
            <a:avLst/>
          </a:prstGeom>
        </p:spPr>
      </p:pic>
      <p:sp>
        <p:nvSpPr>
          <p:cNvPr id="7" name="Slide Number Placeholder 6"/>
          <p:cNvSpPr>
            <a:spLocks noGrp="1"/>
          </p:cNvSpPr>
          <p:nvPr>
            <p:ph type="sldNum" sz="quarter" idx="12"/>
          </p:nvPr>
        </p:nvSpPr>
        <p:spPr/>
        <p:txBody>
          <a:bodyPr/>
          <a:lstStyle/>
          <a:p>
            <a:fld id="{9A819CD9-7EC9-42D8-A48F-5D877449C8FE}" type="slidenum">
              <a:rPr lang="en-US" smtClean="0"/>
              <a:t>4</a:t>
            </a:fld>
            <a:endParaRPr lang="en-US"/>
          </a:p>
        </p:txBody>
      </p:sp>
      <p:sp>
        <p:nvSpPr>
          <p:cNvPr id="10" name="TextBox 9"/>
          <p:cNvSpPr txBox="1"/>
          <p:nvPr/>
        </p:nvSpPr>
        <p:spPr>
          <a:xfrm>
            <a:off x="76200" y="141982"/>
            <a:ext cx="8991600" cy="1077218"/>
          </a:xfrm>
          <a:prstGeom prst="rect">
            <a:avLst/>
          </a:prstGeom>
          <a:noFill/>
        </p:spPr>
        <p:txBody>
          <a:bodyPr wrap="square" rtlCol="0">
            <a:spAutoFit/>
          </a:bodyPr>
          <a:lstStyle/>
          <a:p>
            <a:r>
              <a:rPr lang="en-US" sz="3200" b="1" dirty="0" smtClean="0">
                <a:latin typeface="Raleway"/>
              </a:rPr>
              <a:t>FRAMEWORK AND </a:t>
            </a:r>
            <a:br>
              <a:rPr lang="en-US" sz="3200" b="1" dirty="0" smtClean="0">
                <a:latin typeface="Raleway"/>
              </a:rPr>
            </a:br>
            <a:r>
              <a:rPr lang="en-US" sz="3200" b="1" dirty="0" smtClean="0">
                <a:latin typeface="Raleway"/>
              </a:rPr>
              <a:t>PROGRAMMATIC SUPPORT</a:t>
            </a:r>
            <a:endParaRPr lang="en-US" sz="3200" b="1" dirty="0">
              <a:latin typeface="Raleway"/>
            </a:endParaRPr>
          </a:p>
        </p:txBody>
      </p:sp>
      <p:sp>
        <p:nvSpPr>
          <p:cNvPr id="11" name="TextBox 10"/>
          <p:cNvSpPr txBox="1"/>
          <p:nvPr/>
        </p:nvSpPr>
        <p:spPr>
          <a:xfrm>
            <a:off x="81423" y="1219200"/>
            <a:ext cx="9043527" cy="5801588"/>
          </a:xfrm>
          <a:prstGeom prst="rect">
            <a:avLst/>
          </a:prstGeom>
          <a:noFill/>
        </p:spPr>
        <p:txBody>
          <a:bodyPr wrap="square" rtlCol="0">
            <a:spAutoFit/>
          </a:bodyPr>
          <a:lstStyle/>
          <a:p>
            <a:pPr lvl="0">
              <a:buClr>
                <a:schemeClr val="dk1"/>
              </a:buClr>
              <a:buSzPts val="1400"/>
            </a:pPr>
            <a:r>
              <a:rPr lang="en-US" sz="2400" b="1" dirty="0" smtClean="0">
                <a:solidFill>
                  <a:schemeClr val="dk1"/>
                </a:solidFill>
                <a:latin typeface="Raleway"/>
                <a:ea typeface="Raleway"/>
                <a:cs typeface="Raleway"/>
                <a:sym typeface="Raleway"/>
              </a:rPr>
              <a:t>Species-based to Archipelagic-based </a:t>
            </a:r>
            <a:br>
              <a:rPr lang="en-US" sz="2400" b="1" dirty="0" smtClean="0">
                <a:solidFill>
                  <a:schemeClr val="dk1"/>
                </a:solidFill>
                <a:latin typeface="Raleway"/>
                <a:ea typeface="Raleway"/>
                <a:cs typeface="Raleway"/>
                <a:sym typeface="Raleway"/>
              </a:rPr>
            </a:br>
            <a:r>
              <a:rPr lang="en-US" sz="2400" b="1" dirty="0" smtClean="0">
                <a:solidFill>
                  <a:schemeClr val="dk1"/>
                </a:solidFill>
                <a:latin typeface="Raleway"/>
                <a:ea typeface="Raleway"/>
                <a:cs typeface="Raleway"/>
                <a:sym typeface="Raleway"/>
              </a:rPr>
              <a:t>Fishery Ecosystem Plan</a:t>
            </a:r>
            <a:endParaRPr lang="en-US" sz="2400" dirty="0" smtClean="0">
              <a:latin typeface="Raleway"/>
              <a:ea typeface="Raleway"/>
              <a:cs typeface="Raleway"/>
              <a:sym typeface="Raleway"/>
            </a:endParaRPr>
          </a:p>
          <a:p>
            <a:pPr marL="342900" lvl="0" indent="-342900">
              <a:buClr>
                <a:schemeClr val="dk1"/>
              </a:buClr>
              <a:buSzPts val="1400"/>
              <a:buFont typeface="Arial" pitchFamily="34" charset="0"/>
              <a:buChar char="•"/>
            </a:pPr>
            <a:r>
              <a:rPr lang="en-US" sz="2300" dirty="0" smtClean="0">
                <a:latin typeface="Raleway"/>
                <a:ea typeface="Raleway"/>
                <a:cs typeface="Raleway"/>
                <a:sym typeface="Raleway"/>
              </a:rPr>
              <a:t>Restructured </a:t>
            </a:r>
            <a:r>
              <a:rPr lang="en-US" sz="2300" dirty="0">
                <a:latin typeface="Raleway"/>
                <a:ea typeface="Raleway"/>
                <a:cs typeface="Raleway"/>
                <a:sym typeface="Raleway"/>
              </a:rPr>
              <a:t>Council </a:t>
            </a:r>
            <a:r>
              <a:rPr lang="en-US" sz="2300" dirty="0" smtClean="0">
                <a:latin typeface="Raleway"/>
                <a:ea typeface="Raleway"/>
                <a:cs typeface="Raleway"/>
                <a:sym typeface="Raleway"/>
              </a:rPr>
              <a:t>family</a:t>
            </a:r>
            <a:br>
              <a:rPr lang="en-US" sz="2300" dirty="0" smtClean="0">
                <a:latin typeface="Raleway"/>
                <a:ea typeface="Raleway"/>
                <a:cs typeface="Raleway"/>
                <a:sym typeface="Raleway"/>
              </a:rPr>
            </a:br>
            <a:r>
              <a:rPr lang="en-US" sz="2300" dirty="0" smtClean="0">
                <a:latin typeface="Raleway"/>
                <a:ea typeface="Raleway"/>
                <a:cs typeface="Raleway"/>
                <a:sym typeface="Raleway"/>
              </a:rPr>
              <a:t>AP, PT, REAC, SC</a:t>
            </a:r>
            <a:endParaRPr lang="en-US" sz="2300" b="1" dirty="0" smtClean="0">
              <a:solidFill>
                <a:schemeClr val="dk1"/>
              </a:solidFill>
              <a:latin typeface="Raleway"/>
              <a:ea typeface="Raleway"/>
              <a:cs typeface="Raleway"/>
              <a:sym typeface="Raleway"/>
            </a:endParaRPr>
          </a:p>
          <a:p>
            <a:pPr lvl="0">
              <a:buClr>
                <a:schemeClr val="dk1"/>
              </a:buClr>
              <a:buSzPts val="1400"/>
            </a:pPr>
            <a:endParaRPr lang="en-US" sz="2400" b="1" dirty="0" smtClean="0">
              <a:solidFill>
                <a:schemeClr val="dk1"/>
              </a:solidFill>
              <a:latin typeface="Raleway"/>
              <a:ea typeface="Raleway"/>
              <a:cs typeface="Raleway"/>
              <a:sym typeface="Raleway"/>
            </a:endParaRPr>
          </a:p>
          <a:p>
            <a:pPr lvl="0">
              <a:buClr>
                <a:schemeClr val="dk1"/>
              </a:buClr>
              <a:buSzPts val="1400"/>
            </a:pPr>
            <a:r>
              <a:rPr lang="en-US" sz="2400" b="1" dirty="0" smtClean="0">
                <a:solidFill>
                  <a:schemeClr val="dk1"/>
                </a:solidFill>
                <a:latin typeface="Raleway"/>
                <a:ea typeface="Raleway"/>
                <a:cs typeface="Raleway"/>
                <a:sym typeface="Raleway"/>
              </a:rPr>
              <a:t>Council </a:t>
            </a:r>
            <a:r>
              <a:rPr lang="en-US" sz="2400" b="1" dirty="0">
                <a:solidFill>
                  <a:schemeClr val="dk1"/>
                </a:solidFill>
                <a:latin typeface="Raleway"/>
                <a:ea typeface="Raleway"/>
                <a:cs typeface="Raleway"/>
                <a:sym typeface="Raleway"/>
              </a:rPr>
              <a:t>5-Year P</a:t>
            </a:r>
            <a:r>
              <a:rPr lang="en-US" sz="2400" b="1" dirty="0" smtClean="0">
                <a:solidFill>
                  <a:schemeClr val="dk1"/>
                </a:solidFill>
                <a:latin typeface="Raleway"/>
                <a:ea typeface="Raleway"/>
                <a:cs typeface="Raleway"/>
                <a:sym typeface="Raleway"/>
              </a:rPr>
              <a:t>rogram</a:t>
            </a:r>
            <a:endParaRPr lang="en-US" sz="2400" dirty="0" smtClean="0">
              <a:latin typeface="Raleway"/>
              <a:ea typeface="Raleway"/>
              <a:cs typeface="Raleway"/>
              <a:sym typeface="Raleway"/>
            </a:endParaRPr>
          </a:p>
          <a:p>
            <a:pPr marL="342900" lvl="0" indent="-342900">
              <a:buClr>
                <a:schemeClr val="dk1"/>
              </a:buClr>
              <a:buSzPts val="1400"/>
              <a:buFont typeface="Arial" pitchFamily="34" charset="0"/>
              <a:buChar char="•"/>
            </a:pPr>
            <a:r>
              <a:rPr lang="en-US" sz="2200" dirty="0" smtClean="0">
                <a:latin typeface="Raleway"/>
                <a:ea typeface="Raleway"/>
                <a:cs typeface="Raleway"/>
                <a:sym typeface="Raleway"/>
              </a:rPr>
              <a:t>Support </a:t>
            </a:r>
            <a:r>
              <a:rPr lang="en-US" sz="2200" dirty="0">
                <a:latin typeface="Raleway"/>
                <a:ea typeface="Raleway"/>
                <a:cs typeface="Raleway"/>
                <a:sym typeface="Raleway"/>
              </a:rPr>
              <a:t>community </a:t>
            </a:r>
            <a:r>
              <a:rPr lang="en-US" sz="2200" dirty="0" smtClean="0">
                <a:latin typeface="Raleway"/>
                <a:ea typeface="Raleway"/>
                <a:cs typeface="Raleway"/>
                <a:sym typeface="Raleway"/>
              </a:rPr>
              <a:t>engagement - Guam </a:t>
            </a:r>
            <a:r>
              <a:rPr lang="en-US" sz="2200" dirty="0">
                <a:latin typeface="Raleway"/>
                <a:ea typeface="Raleway"/>
                <a:cs typeface="Raleway"/>
                <a:sym typeface="Raleway"/>
              </a:rPr>
              <a:t>and CNMI village mayors, </a:t>
            </a:r>
            <a:r>
              <a:rPr lang="en-US" sz="2200" dirty="0" smtClean="0">
                <a:latin typeface="Raleway"/>
                <a:ea typeface="Raleway"/>
                <a:cs typeface="Raleway"/>
                <a:sym typeface="Raleway"/>
              </a:rPr>
              <a:t>Hawaii Aha </a:t>
            </a:r>
            <a:r>
              <a:rPr lang="en-US" sz="2200" dirty="0" err="1" smtClean="0">
                <a:latin typeface="Raleway"/>
                <a:ea typeface="Raleway"/>
                <a:cs typeface="Raleway"/>
                <a:sym typeface="Raleway"/>
              </a:rPr>
              <a:t>Moku</a:t>
            </a:r>
            <a:r>
              <a:rPr lang="en-US" sz="2200" dirty="0" smtClean="0">
                <a:latin typeface="Raleway"/>
                <a:ea typeface="Raleway"/>
                <a:cs typeface="Raleway"/>
                <a:sym typeface="Raleway"/>
              </a:rPr>
              <a:t> System, American Samoa Matai System</a:t>
            </a:r>
            <a:endParaRPr lang="en-US" sz="2400" b="1" dirty="0" smtClean="0">
              <a:solidFill>
                <a:schemeClr val="dk1"/>
              </a:solidFill>
              <a:latin typeface="Raleway"/>
              <a:ea typeface="Raleway"/>
              <a:cs typeface="Raleway"/>
              <a:sym typeface="Raleway"/>
            </a:endParaRPr>
          </a:p>
          <a:p>
            <a:pPr>
              <a:buClr>
                <a:schemeClr val="dk1"/>
              </a:buClr>
              <a:buSzPts val="1400"/>
            </a:pPr>
            <a:r>
              <a:rPr lang="en-US" sz="2400" b="1" dirty="0" smtClean="0">
                <a:solidFill>
                  <a:schemeClr val="dk1"/>
                </a:solidFill>
                <a:latin typeface="Raleway"/>
                <a:ea typeface="Raleway"/>
                <a:cs typeface="Raleway"/>
                <a:sym typeface="Raleway"/>
              </a:rPr>
              <a:t>Indigenous </a:t>
            </a:r>
            <a:r>
              <a:rPr lang="en-US" sz="2400" b="1" dirty="0">
                <a:solidFill>
                  <a:schemeClr val="dk1"/>
                </a:solidFill>
                <a:latin typeface="Raleway"/>
                <a:ea typeface="Raleway"/>
                <a:cs typeface="Raleway"/>
                <a:sym typeface="Raleway"/>
              </a:rPr>
              <a:t>Island </a:t>
            </a:r>
            <a:r>
              <a:rPr lang="en-US" sz="2400" b="1" dirty="0" smtClean="0">
                <a:solidFill>
                  <a:schemeClr val="dk1"/>
                </a:solidFill>
                <a:latin typeface="Raleway"/>
                <a:ea typeface="Raleway"/>
                <a:cs typeface="Raleway"/>
                <a:sym typeface="Raleway"/>
              </a:rPr>
              <a:t>Coordinators</a:t>
            </a:r>
            <a:endParaRPr lang="en-US" sz="2400" dirty="0" smtClean="0">
              <a:latin typeface="Raleway"/>
              <a:ea typeface="Raleway"/>
              <a:cs typeface="Raleway"/>
              <a:sym typeface="Raleway"/>
            </a:endParaRPr>
          </a:p>
          <a:p>
            <a:pPr marL="342900" indent="-342900">
              <a:buClr>
                <a:schemeClr val="dk1"/>
              </a:buClr>
              <a:buSzPts val="1400"/>
              <a:buFont typeface="Arial" pitchFamily="34" charset="0"/>
              <a:buChar char="•"/>
            </a:pPr>
            <a:r>
              <a:rPr lang="en-US" sz="2300" dirty="0" smtClean="0">
                <a:latin typeface="Raleway"/>
                <a:ea typeface="Raleway"/>
                <a:cs typeface="Raleway"/>
                <a:sym typeface="Raleway"/>
              </a:rPr>
              <a:t>Develop Community-Based Fishery Management Plans – Village of </a:t>
            </a:r>
            <a:r>
              <a:rPr lang="en-US" sz="2300" dirty="0" err="1" smtClean="0">
                <a:latin typeface="Raleway"/>
                <a:ea typeface="Raleway"/>
                <a:cs typeface="Raleway"/>
                <a:sym typeface="Raleway"/>
              </a:rPr>
              <a:t>Malesso</a:t>
            </a:r>
            <a:r>
              <a:rPr lang="en-US" sz="2300" dirty="0" smtClean="0">
                <a:latin typeface="Raleway"/>
                <a:ea typeface="Raleway"/>
                <a:cs typeface="Raleway"/>
                <a:sym typeface="Raleway"/>
              </a:rPr>
              <a:t> (Guam); Northern Islands (CNMI); AS Enforcement</a:t>
            </a:r>
          </a:p>
          <a:p>
            <a:pPr marL="342900" indent="-342900">
              <a:buClr>
                <a:schemeClr val="dk1"/>
              </a:buClr>
              <a:buSzPts val="1400"/>
              <a:buFont typeface="Arial" pitchFamily="34" charset="0"/>
              <a:buChar char="•"/>
            </a:pPr>
            <a:r>
              <a:rPr lang="en-US" sz="2300" dirty="0" smtClean="0">
                <a:latin typeface="Raleway"/>
                <a:ea typeface="Raleway"/>
                <a:cs typeface="Raleway"/>
                <a:sym typeface="Raleway"/>
              </a:rPr>
              <a:t>Assist governments in developing fishery projects, disaster relief assessments (AS/Guam), facilitating user conflict issues between Guam and Federated States of Micronesian fishers</a:t>
            </a:r>
          </a:p>
          <a:p>
            <a:pPr marL="342900" indent="-342900">
              <a:buClr>
                <a:schemeClr val="dk1"/>
              </a:buClr>
              <a:buSzPts val="1400"/>
              <a:buFont typeface="Arial" pitchFamily="34" charset="0"/>
              <a:buChar char="•"/>
            </a:pPr>
            <a:r>
              <a:rPr lang="en-US" sz="2300" dirty="0" smtClean="0">
                <a:latin typeface="Raleway"/>
                <a:ea typeface="Raleway"/>
                <a:cs typeface="Raleway"/>
                <a:sym typeface="Raleway"/>
              </a:rPr>
              <a:t>Work with communities on amendments to their FEPs</a:t>
            </a:r>
          </a:p>
          <a:p>
            <a:pPr>
              <a:buClr>
                <a:schemeClr val="dk1"/>
              </a:buClr>
              <a:buSzPts val="1400"/>
            </a:pPr>
            <a:endParaRPr lang="en-US" sz="2300" dirty="0" smtClean="0">
              <a:latin typeface="Raleway"/>
              <a:ea typeface="Raleway"/>
              <a:cs typeface="Raleway"/>
              <a:sym typeface="Raleway"/>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370"/>
          <a:stretch/>
        </p:blipFill>
        <p:spPr bwMode="auto">
          <a:xfrm>
            <a:off x="4603186" y="1894097"/>
            <a:ext cx="3810000" cy="145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361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2"/>
          </a:solidFill>
          <a:ln w="1270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solidFill>
                <a:prstClr val="white"/>
              </a:solidFill>
            </a:endParaRPr>
          </a:p>
        </p:txBody>
      </p:sp>
      <p:sp>
        <p:nvSpPr>
          <p:cNvPr id="5" name="TextBox 4"/>
          <p:cNvSpPr txBox="1"/>
          <p:nvPr/>
        </p:nvSpPr>
        <p:spPr>
          <a:xfrm>
            <a:off x="152400" y="240917"/>
            <a:ext cx="8229600" cy="584775"/>
          </a:xfrm>
          <a:prstGeom prst="rect">
            <a:avLst/>
          </a:prstGeom>
          <a:noFill/>
        </p:spPr>
        <p:txBody>
          <a:bodyPr wrap="square" rtlCol="0">
            <a:spAutoFit/>
          </a:bodyPr>
          <a:lstStyle/>
          <a:p>
            <a:r>
              <a:rPr lang="en-US" sz="3200" b="1" dirty="0" smtClean="0">
                <a:latin typeface="Raleway"/>
              </a:rPr>
              <a:t>DATA-POOR FISHERIES</a:t>
            </a:r>
            <a:endParaRPr lang="en-US" sz="3200" b="1" dirty="0">
              <a:latin typeface="Raleway"/>
            </a:endParaRPr>
          </a:p>
        </p:txBody>
      </p:sp>
      <p:sp>
        <p:nvSpPr>
          <p:cNvPr id="7" name="TextBox 6"/>
          <p:cNvSpPr txBox="1"/>
          <p:nvPr/>
        </p:nvSpPr>
        <p:spPr>
          <a:xfrm>
            <a:off x="152400" y="838200"/>
            <a:ext cx="88392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Raleway"/>
              </a:rPr>
              <a:t>NS1 guidance for data-limited stocks doesn’t work!</a:t>
            </a:r>
          </a:p>
          <a:p>
            <a:pPr marL="285750" indent="-285750">
              <a:buFont typeface="Arial" panose="020B0604020202020204" pitchFamily="34" charset="0"/>
              <a:buChar char="•"/>
            </a:pPr>
            <a:r>
              <a:rPr lang="en-US" sz="2400" dirty="0" smtClean="0">
                <a:latin typeface="Raleway"/>
              </a:rPr>
              <a:t>WP data collection programs need to change to improve the current system to meet MSA requirements </a:t>
            </a:r>
          </a:p>
          <a:p>
            <a:pPr marL="285750" indent="-285750">
              <a:buFont typeface="Arial" panose="020B0604020202020204" pitchFamily="34" charset="0"/>
              <a:buChar char="•"/>
            </a:pPr>
            <a:r>
              <a:rPr lang="en-US" sz="2400" dirty="0" smtClean="0">
                <a:latin typeface="Raleway"/>
              </a:rPr>
              <a:t>MSA should be tailored for regional flexibility to avoid unrealistic burdens on island communities. </a:t>
            </a:r>
          </a:p>
        </p:txBody>
      </p:sp>
      <p:sp>
        <p:nvSpPr>
          <p:cNvPr id="8" name="TextBox 7"/>
          <p:cNvSpPr txBox="1"/>
          <p:nvPr/>
        </p:nvSpPr>
        <p:spPr>
          <a:xfrm>
            <a:off x="183107" y="2679060"/>
            <a:ext cx="5227094"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Raleway"/>
              </a:rPr>
              <a:t>A. Samoa Bottomfish ACL -   106,000 </a:t>
            </a:r>
            <a:r>
              <a:rPr lang="en-US" sz="2400" dirty="0" err="1" smtClean="0">
                <a:latin typeface="Raleway"/>
              </a:rPr>
              <a:t>lbs</a:t>
            </a:r>
            <a:r>
              <a:rPr lang="en-US" sz="2400" dirty="0" smtClean="0">
                <a:latin typeface="Raleway"/>
              </a:rPr>
              <a:t> </a:t>
            </a:r>
            <a:r>
              <a:rPr lang="en-US" sz="2400" dirty="0" smtClean="0">
                <a:latin typeface="Raleway"/>
                <a:sym typeface="Wingdings" pitchFamily="2" charset="2"/>
              </a:rPr>
              <a:t> </a:t>
            </a:r>
            <a:r>
              <a:rPr lang="en-US" sz="2400" dirty="0" smtClean="0">
                <a:latin typeface="Raleway"/>
              </a:rPr>
              <a:t>5,000 </a:t>
            </a:r>
            <a:r>
              <a:rPr lang="en-US" sz="2400" dirty="0" err="1" smtClean="0">
                <a:latin typeface="Raleway"/>
              </a:rPr>
              <a:t>lbs</a:t>
            </a:r>
            <a:endParaRPr lang="en-US" sz="2400" dirty="0" smtClean="0">
              <a:latin typeface="Raleway"/>
            </a:endParaRPr>
          </a:p>
          <a:p>
            <a:pPr marL="285750" indent="-285750">
              <a:buFont typeface="Arial" panose="020B0604020202020204" pitchFamily="34" charset="0"/>
              <a:buChar char="•"/>
            </a:pPr>
            <a:r>
              <a:rPr lang="en-US" sz="2400" dirty="0" smtClean="0">
                <a:latin typeface="Raleway"/>
              </a:rPr>
              <a:t>Guam Bottomfish ACL -  		 66,000 </a:t>
            </a:r>
            <a:r>
              <a:rPr lang="en-US" sz="2400" dirty="0" err="1" smtClean="0">
                <a:latin typeface="Raleway"/>
              </a:rPr>
              <a:t>lbs</a:t>
            </a:r>
            <a:r>
              <a:rPr lang="en-US" sz="2400" dirty="0" smtClean="0">
                <a:latin typeface="Raleway"/>
              </a:rPr>
              <a:t> </a:t>
            </a:r>
            <a:r>
              <a:rPr lang="en-US" sz="2400" dirty="0">
                <a:latin typeface="Raleway"/>
                <a:sym typeface="Wingdings" pitchFamily="2" charset="2"/>
              </a:rPr>
              <a:t> </a:t>
            </a:r>
            <a:r>
              <a:rPr lang="en-US" sz="2400" dirty="0" smtClean="0">
                <a:latin typeface="Raleway"/>
              </a:rPr>
              <a:t>31,000 </a:t>
            </a:r>
            <a:r>
              <a:rPr lang="en-US" sz="2400" dirty="0" err="1" smtClean="0">
                <a:latin typeface="Raleway"/>
              </a:rPr>
              <a:t>lbs</a:t>
            </a:r>
            <a:endParaRPr lang="en-US" sz="2400" dirty="0" smtClean="0">
              <a:latin typeface="Raleway"/>
            </a:endParaRPr>
          </a:p>
          <a:p>
            <a:pPr marL="285750" indent="-285750">
              <a:buFont typeface="Arial" panose="020B0604020202020204" pitchFamily="34" charset="0"/>
              <a:buChar char="•"/>
            </a:pPr>
            <a:r>
              <a:rPr lang="en-US" sz="2400" dirty="0">
                <a:latin typeface="Raleway"/>
              </a:rPr>
              <a:t>CNMI </a:t>
            </a:r>
            <a:r>
              <a:rPr lang="en-US" sz="2400" dirty="0" smtClean="0">
                <a:latin typeface="Raleway"/>
              </a:rPr>
              <a:t>Bottomfish stock status </a:t>
            </a:r>
            <a:r>
              <a:rPr lang="en-US" sz="2400" dirty="0" smtClean="0">
                <a:latin typeface="Raleway"/>
                <a:sym typeface="Wingdings" pitchFamily="2" charset="2"/>
              </a:rPr>
              <a:t>high uncertainty (Kobe plot)</a:t>
            </a:r>
            <a:endParaRPr lang="en-US" sz="2400" dirty="0" smtClean="0">
              <a:latin typeface="Raleway"/>
            </a:endParaRPr>
          </a:p>
          <a:p>
            <a:pPr marL="285750" indent="-285750">
              <a:buFont typeface="Arial" panose="020B0604020202020204" pitchFamily="34" charset="0"/>
              <a:buChar char="•"/>
            </a:pPr>
            <a:r>
              <a:rPr lang="en-US" sz="2400" dirty="0" smtClean="0">
                <a:latin typeface="Raleway"/>
              </a:rPr>
              <a:t>Reduces communities’ economic stability in the absence of clear data-driven management</a:t>
            </a:r>
          </a:p>
          <a:p>
            <a:r>
              <a:rPr lang="en-US" sz="2400" dirty="0" smtClean="0">
                <a:latin typeface="Raleway"/>
              </a:rPr>
              <a:t>*  2019 NMFS PIFSC Territorial BF  	</a:t>
            </a:r>
            <a:r>
              <a:rPr lang="en-US" sz="2400" dirty="0">
                <a:latin typeface="Raleway"/>
              </a:rPr>
              <a:t>s</a:t>
            </a:r>
            <a:r>
              <a:rPr lang="en-US" sz="2400" dirty="0" smtClean="0">
                <a:latin typeface="Raleway"/>
              </a:rPr>
              <a:t>tock assessments</a:t>
            </a:r>
            <a:endParaRPr lang="en-US" sz="2400" dirty="0">
              <a:latin typeface="Raleway"/>
            </a:endParaRPr>
          </a:p>
        </p:txBody>
      </p:sp>
      <p:sp>
        <p:nvSpPr>
          <p:cNvPr id="2" name="Slide Number Placeholder 1"/>
          <p:cNvSpPr>
            <a:spLocks noGrp="1"/>
          </p:cNvSpPr>
          <p:nvPr>
            <p:ph type="sldNum" sz="quarter" idx="12"/>
          </p:nvPr>
        </p:nvSpPr>
        <p:spPr/>
        <p:txBody>
          <a:bodyPr/>
          <a:lstStyle/>
          <a:p>
            <a:fld id="{9A819CD9-7EC9-42D8-A48F-5D877449C8FE}" type="slidenum">
              <a:rPr lang="en-US" smtClean="0"/>
              <a:t>5</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819400"/>
            <a:ext cx="2819400" cy="1879599"/>
          </a:xfrm>
          <a:prstGeom prst="rect">
            <a:avLst/>
          </a:prstGeom>
          <a:ln>
            <a:noFill/>
          </a:ln>
          <a:effectLst>
            <a:softEdge rad="11250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283666">
            <a:off x="6776536" y="2730318"/>
            <a:ext cx="5139923" cy="412214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6921" y="4572000"/>
            <a:ext cx="2165958" cy="2096442"/>
          </a:xfrm>
          <a:prstGeom prst="rect">
            <a:avLst/>
          </a:prstGeom>
        </p:spPr>
      </p:pic>
      <p:cxnSp>
        <p:nvCxnSpPr>
          <p:cNvPr id="11" name="Straight Arrow Connector 10"/>
          <p:cNvCxnSpPr/>
          <p:nvPr/>
        </p:nvCxnSpPr>
        <p:spPr>
          <a:xfrm>
            <a:off x="3733800" y="4800600"/>
            <a:ext cx="1905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26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296400" cy="6858000"/>
          </a:xfrm>
          <a:prstGeom prst="rect">
            <a:avLst/>
          </a:prstGeom>
          <a:solidFill>
            <a:schemeClr val="bg2"/>
          </a:solidFill>
          <a:ln w="1270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913988" flipH="1">
            <a:off x="7054811" y="3590003"/>
            <a:ext cx="5410209" cy="4953000"/>
          </a:xfrm>
          <a:prstGeom prst="rect">
            <a:avLst/>
          </a:prstGeom>
        </p:spPr>
      </p:pic>
      <p:sp>
        <p:nvSpPr>
          <p:cNvPr id="9" name="TextBox 8"/>
          <p:cNvSpPr txBox="1"/>
          <p:nvPr/>
        </p:nvSpPr>
        <p:spPr>
          <a:xfrm>
            <a:off x="152400" y="177225"/>
            <a:ext cx="9296400" cy="523220"/>
          </a:xfrm>
          <a:prstGeom prst="rect">
            <a:avLst/>
          </a:prstGeom>
          <a:noFill/>
        </p:spPr>
        <p:txBody>
          <a:bodyPr wrap="square" rtlCol="0">
            <a:spAutoFit/>
          </a:bodyPr>
          <a:lstStyle/>
          <a:p>
            <a:r>
              <a:rPr lang="en-US" sz="2800" b="1" dirty="0" smtClean="0">
                <a:latin typeface="Raleway"/>
              </a:rPr>
              <a:t>COMMUNITY INVESTMENTS &amp; REPRESENTATION </a:t>
            </a:r>
          </a:p>
        </p:txBody>
      </p:sp>
      <p:sp>
        <p:nvSpPr>
          <p:cNvPr id="5" name="TextBox 4"/>
          <p:cNvSpPr txBox="1"/>
          <p:nvPr/>
        </p:nvSpPr>
        <p:spPr>
          <a:xfrm>
            <a:off x="114299" y="762000"/>
            <a:ext cx="9182101" cy="7017306"/>
          </a:xfrm>
          <a:prstGeom prst="rect">
            <a:avLst/>
          </a:prstGeom>
          <a:noFill/>
        </p:spPr>
        <p:txBody>
          <a:bodyPr wrap="square" rtlCol="0">
            <a:spAutoFit/>
          </a:bodyPr>
          <a:lstStyle/>
          <a:p>
            <a:r>
              <a:rPr lang="en-US" sz="2400" b="1" dirty="0">
                <a:latin typeface="Raleway"/>
              </a:rPr>
              <a:t>Technical </a:t>
            </a:r>
            <a:r>
              <a:rPr lang="en-US" sz="2400" b="1" dirty="0" smtClean="0">
                <a:latin typeface="Raleway"/>
              </a:rPr>
              <a:t>and </a:t>
            </a:r>
            <a:r>
              <a:rPr lang="en-US" sz="2400" b="1" dirty="0">
                <a:latin typeface="Raleway"/>
              </a:rPr>
              <a:t>Administrative Capacity</a:t>
            </a:r>
          </a:p>
          <a:p>
            <a:pPr marL="285750" indent="-285750">
              <a:buFont typeface="Arial" panose="020B0604020202020204" pitchFamily="34" charset="0"/>
              <a:buChar char="•"/>
            </a:pPr>
            <a:r>
              <a:rPr lang="en-US" sz="2400" dirty="0" smtClean="0">
                <a:latin typeface="Raleway"/>
              </a:rPr>
              <a:t>WP communities lack technical/administrative capacity </a:t>
            </a:r>
            <a:r>
              <a:rPr lang="en-US" sz="2400" dirty="0">
                <a:latin typeface="Raleway"/>
              </a:rPr>
              <a:t>&amp;</a:t>
            </a:r>
            <a:r>
              <a:rPr lang="en-US" sz="2400" dirty="0" smtClean="0">
                <a:latin typeface="Raleway"/>
              </a:rPr>
              <a:t> resources to compete in national funding competitions</a:t>
            </a:r>
            <a:r>
              <a:rPr lang="en-US" sz="2400" dirty="0">
                <a:latin typeface="Raleway"/>
              </a:rPr>
              <a:t> </a:t>
            </a:r>
            <a:r>
              <a:rPr lang="en-US" sz="2400" dirty="0" smtClean="0">
                <a:latin typeface="Raleway"/>
              </a:rPr>
              <a:t>-          </a:t>
            </a:r>
            <a:r>
              <a:rPr lang="en-US" sz="2400" dirty="0" err="1" smtClean="0">
                <a:latin typeface="Raleway"/>
              </a:rPr>
              <a:t>Saltonstall</a:t>
            </a:r>
            <a:r>
              <a:rPr lang="en-US" sz="2400" dirty="0" smtClean="0">
                <a:latin typeface="Raleway"/>
              </a:rPr>
              <a:t>-Kennedy / Bycatch Reduction Engineering Program</a:t>
            </a:r>
          </a:p>
          <a:p>
            <a:pPr marL="285750" indent="-285750">
              <a:buFont typeface="Arial" panose="020B0604020202020204" pitchFamily="34" charset="0"/>
              <a:buChar char="•"/>
            </a:pPr>
            <a:r>
              <a:rPr lang="en-US" sz="2400" dirty="0" smtClean="0">
                <a:latin typeface="Raleway"/>
              </a:rPr>
              <a:t>Regional solicitation, review and distribution of funds - Cooperative </a:t>
            </a:r>
            <a:r>
              <a:rPr lang="en-US" sz="2400" dirty="0">
                <a:latin typeface="Raleway"/>
              </a:rPr>
              <a:t>R</a:t>
            </a:r>
            <a:r>
              <a:rPr lang="en-US" sz="2400" dirty="0" smtClean="0">
                <a:latin typeface="Raleway"/>
              </a:rPr>
              <a:t>esearch Program</a:t>
            </a:r>
          </a:p>
          <a:p>
            <a:r>
              <a:rPr lang="en-US" sz="2400" b="1" dirty="0">
                <a:latin typeface="Raleway"/>
              </a:rPr>
              <a:t>Representation and Meaningful Engagement</a:t>
            </a:r>
          </a:p>
          <a:p>
            <a:pPr marL="285750" lvl="2" indent="-285750">
              <a:buFont typeface="Arial" panose="020B0604020202020204" pitchFamily="34" charset="0"/>
              <a:buChar char="•"/>
            </a:pPr>
            <a:r>
              <a:rPr lang="en-US" sz="2400" dirty="0">
                <a:latin typeface="Raleway"/>
              </a:rPr>
              <a:t>Memberships on federal/national advisory bodies ensure Pacific Island perspectives are </a:t>
            </a:r>
            <a:r>
              <a:rPr lang="en-US" sz="2400" dirty="0" smtClean="0">
                <a:latin typeface="Raleway"/>
              </a:rPr>
              <a:t>considered</a:t>
            </a:r>
            <a:r>
              <a:rPr lang="en-US" sz="2400" dirty="0">
                <a:latin typeface="Raleway"/>
              </a:rPr>
              <a:t> </a:t>
            </a:r>
            <a:r>
              <a:rPr lang="en-US" sz="2400" dirty="0" smtClean="0">
                <a:latin typeface="Raleway"/>
              </a:rPr>
              <a:t>- MAFAC</a:t>
            </a:r>
            <a:endParaRPr lang="en-US" sz="2400" dirty="0">
              <a:latin typeface="Raleway"/>
            </a:endParaRPr>
          </a:p>
          <a:p>
            <a:pPr marL="285750" indent="-285750">
              <a:buFont typeface="Arial" panose="020B0604020202020204" pitchFamily="34" charset="0"/>
              <a:buChar char="•"/>
            </a:pPr>
            <a:r>
              <a:rPr lang="en-US" sz="2400" dirty="0">
                <a:latin typeface="Raleway"/>
              </a:rPr>
              <a:t>Integration of Traditional Ecological Knowledge into </a:t>
            </a:r>
            <a:r>
              <a:rPr lang="en-US" sz="2400" dirty="0" smtClean="0">
                <a:latin typeface="Raleway"/>
              </a:rPr>
              <a:t>management – </a:t>
            </a:r>
            <a:r>
              <a:rPr lang="en-US" sz="2400" smtClean="0">
                <a:latin typeface="Raleway"/>
              </a:rPr>
              <a:t>Document Fishermen </a:t>
            </a:r>
            <a:r>
              <a:rPr lang="en-US" sz="2400" dirty="0" smtClean="0">
                <a:latin typeface="Raleway"/>
              </a:rPr>
              <a:t>Observations</a:t>
            </a:r>
            <a:endParaRPr lang="en-US" sz="2400" dirty="0">
              <a:latin typeface="Raleway"/>
            </a:endParaRPr>
          </a:p>
          <a:p>
            <a:pPr marL="285750" indent="-285750">
              <a:buFont typeface="Arial" panose="020B0604020202020204" pitchFamily="34" charset="0"/>
              <a:buChar char="•"/>
            </a:pPr>
            <a:r>
              <a:rPr lang="en-US" sz="2400" dirty="0">
                <a:latin typeface="Raleway"/>
              </a:rPr>
              <a:t>Work with traditional governance systems and communicate in indigenous/local language </a:t>
            </a:r>
          </a:p>
          <a:p>
            <a:pPr marL="1200150" lvl="2" indent="-285750">
              <a:buFont typeface="Arial" panose="020B0604020202020204" pitchFamily="34" charset="0"/>
              <a:buChar char="•"/>
            </a:pPr>
            <a:r>
              <a:rPr lang="en-US" sz="2400" dirty="0">
                <a:latin typeface="Raleway"/>
              </a:rPr>
              <a:t>Matai </a:t>
            </a:r>
            <a:r>
              <a:rPr lang="en-US" sz="2400" dirty="0" smtClean="0">
                <a:latin typeface="Raleway"/>
              </a:rPr>
              <a:t>system </a:t>
            </a:r>
            <a:r>
              <a:rPr lang="en-US" sz="2400" dirty="0">
                <a:latin typeface="Raleway"/>
              </a:rPr>
              <a:t>in American Samoa</a:t>
            </a:r>
          </a:p>
          <a:p>
            <a:pPr marL="1200150" lvl="2" indent="-285750">
              <a:buFont typeface="Arial" panose="020B0604020202020204" pitchFamily="34" charset="0"/>
              <a:buChar char="•"/>
            </a:pPr>
            <a:r>
              <a:rPr lang="en-US" sz="2400" dirty="0">
                <a:latin typeface="Raleway"/>
              </a:rPr>
              <a:t>Village Mayor structure in Mariana Islands</a:t>
            </a:r>
          </a:p>
          <a:p>
            <a:pPr marL="1200150" lvl="2" indent="-285750">
              <a:buFont typeface="Arial" panose="020B0604020202020204" pitchFamily="34" charset="0"/>
              <a:buChar char="•"/>
            </a:pPr>
            <a:r>
              <a:rPr lang="en-US" sz="2400" dirty="0">
                <a:latin typeface="Raleway"/>
              </a:rPr>
              <a:t>Aha Moku system in Hawaii</a:t>
            </a:r>
          </a:p>
          <a:p>
            <a:endParaRPr lang="en-US" sz="2400" dirty="0">
              <a:latin typeface="Raleway"/>
            </a:endParaRP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dirty="0"/>
          </a:p>
        </p:txBody>
      </p:sp>
      <p:sp>
        <p:nvSpPr>
          <p:cNvPr id="2" name="Slide Number Placeholder 1"/>
          <p:cNvSpPr>
            <a:spLocks noGrp="1"/>
          </p:cNvSpPr>
          <p:nvPr>
            <p:ph type="sldNum" sz="quarter" idx="12"/>
          </p:nvPr>
        </p:nvSpPr>
        <p:spPr>
          <a:xfrm>
            <a:off x="6553200" y="6356353"/>
            <a:ext cx="2133600" cy="365125"/>
          </a:xfrm>
        </p:spPr>
        <p:txBody>
          <a:bodyPr/>
          <a:lstStyle/>
          <a:p>
            <a:fld id="{9A819CD9-7EC9-42D8-A48F-5D877449C8FE}" type="slidenum">
              <a:rPr lang="en-US" smtClean="0"/>
              <a:t>6</a:t>
            </a:fld>
            <a:endParaRPr lang="en-US"/>
          </a:p>
        </p:txBody>
      </p:sp>
    </p:spTree>
    <p:extLst>
      <p:ext uri="{BB962C8B-B14F-4D97-AF65-F5344CB8AC3E}">
        <p14:creationId xmlns:p14="http://schemas.microsoft.com/office/powerpoint/2010/main" val="279165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0" cy="6858000"/>
          </a:xfrm>
          <a:prstGeom prst="rect">
            <a:avLst/>
          </a:prstGeom>
          <a:solidFill>
            <a:schemeClr val="bg2"/>
          </a:solidFill>
          <a:ln w="1270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941183">
            <a:off x="6836517" y="4106402"/>
            <a:ext cx="5247032" cy="4208046"/>
          </a:xfrm>
          <a:prstGeom prst="rect">
            <a:avLst/>
          </a:prstGeom>
        </p:spPr>
      </p:pic>
      <p:sp>
        <p:nvSpPr>
          <p:cNvPr id="7" name="Slide Number Placeholder 6"/>
          <p:cNvSpPr>
            <a:spLocks noGrp="1"/>
          </p:cNvSpPr>
          <p:nvPr>
            <p:ph type="sldNum" sz="quarter" idx="12"/>
          </p:nvPr>
        </p:nvSpPr>
        <p:spPr/>
        <p:txBody>
          <a:bodyPr/>
          <a:lstStyle/>
          <a:p>
            <a:fld id="{9A819CD9-7EC9-42D8-A48F-5D877449C8FE}" type="slidenum">
              <a:rPr lang="en-US" smtClean="0"/>
              <a:t>7</a:t>
            </a:fld>
            <a:endParaRPr lang="en-US"/>
          </a:p>
        </p:txBody>
      </p:sp>
      <p:sp>
        <p:nvSpPr>
          <p:cNvPr id="10" name="TextBox 9"/>
          <p:cNvSpPr txBox="1"/>
          <p:nvPr/>
        </p:nvSpPr>
        <p:spPr>
          <a:xfrm>
            <a:off x="76201" y="914400"/>
            <a:ext cx="8305800" cy="5529719"/>
          </a:xfrm>
          <a:prstGeom prst="rect">
            <a:avLst/>
          </a:prstGeom>
          <a:noFill/>
        </p:spPr>
        <p:txBody>
          <a:bodyPr wrap="square" rtlCol="0">
            <a:spAutoFit/>
          </a:bodyPr>
          <a:lstStyle/>
          <a:p>
            <a:pPr lvl="0">
              <a:spcBef>
                <a:spcPts val="600"/>
              </a:spcBef>
              <a:buClr>
                <a:schemeClr val="dk1"/>
              </a:buClr>
              <a:buSzPts val="1400"/>
            </a:pPr>
            <a:r>
              <a:rPr lang="en-US" sz="2000" b="1" u="sng" dirty="0">
                <a:solidFill>
                  <a:schemeClr val="dk1"/>
                </a:solidFill>
                <a:latin typeface="Raleway"/>
                <a:ea typeface="Raleway"/>
                <a:cs typeface="Raleway"/>
                <a:sym typeface="Raleway"/>
              </a:rPr>
              <a:t>Marine Education and Training </a:t>
            </a:r>
            <a:endParaRPr lang="en-US" sz="2000" u="sng" dirty="0">
              <a:latin typeface="Raleway"/>
              <a:ea typeface="Raleway"/>
              <a:cs typeface="Raleway"/>
              <a:sym typeface="Raleway"/>
            </a:endParaRPr>
          </a:p>
          <a:p>
            <a:pPr marL="285750" lvl="0" indent="-285750">
              <a:spcBef>
                <a:spcPts val="600"/>
              </a:spcBef>
              <a:buClr>
                <a:schemeClr val="dk1"/>
              </a:buClr>
              <a:buSzPts val="1400"/>
              <a:buFont typeface="Arial" panose="020B0604020202020204" pitchFamily="34" charset="0"/>
              <a:buChar char="•"/>
            </a:pPr>
            <a:r>
              <a:rPr lang="en-US" sz="2000" dirty="0">
                <a:latin typeface="Raleway"/>
                <a:ea typeface="Raleway"/>
                <a:cs typeface="Raleway"/>
                <a:sym typeface="Raleway"/>
              </a:rPr>
              <a:t>US Pacific Territories Fishery </a:t>
            </a:r>
            <a:r>
              <a:rPr lang="en-US" sz="2000" dirty="0" smtClean="0">
                <a:latin typeface="Raleway"/>
                <a:ea typeface="Raleway"/>
                <a:cs typeface="Raleway"/>
                <a:sym typeface="Raleway"/>
              </a:rPr>
              <a:t>Capacity-Building </a:t>
            </a:r>
            <a:r>
              <a:rPr lang="en-US" sz="2000" dirty="0">
                <a:latin typeface="Raleway"/>
                <a:ea typeface="Raleway"/>
                <a:cs typeface="Raleway"/>
                <a:sym typeface="Raleway"/>
              </a:rPr>
              <a:t>Scholarship</a:t>
            </a:r>
          </a:p>
          <a:p>
            <a:pPr marL="285750" lvl="0" indent="-285750">
              <a:spcBef>
                <a:spcPts val="600"/>
              </a:spcBef>
              <a:buClr>
                <a:schemeClr val="dk1"/>
              </a:buClr>
              <a:buSzPts val="1400"/>
              <a:buFont typeface="Arial" panose="020B0604020202020204" pitchFamily="34" charset="0"/>
              <a:buChar char="•"/>
            </a:pPr>
            <a:r>
              <a:rPr lang="en-US" sz="2000" dirty="0" smtClean="0">
                <a:latin typeface="Raleway"/>
                <a:ea typeface="Raleway"/>
                <a:cs typeface="Raleway"/>
                <a:sym typeface="Raleway"/>
              </a:rPr>
              <a:t>Marine Science Course on Fishery and Resource Management</a:t>
            </a:r>
            <a:endParaRPr lang="en-US" sz="2000" dirty="0">
              <a:latin typeface="Raleway"/>
              <a:ea typeface="Raleway"/>
              <a:cs typeface="Raleway"/>
              <a:sym typeface="Raleway"/>
            </a:endParaRPr>
          </a:p>
          <a:p>
            <a:pPr lvl="0">
              <a:spcBef>
                <a:spcPts val="600"/>
              </a:spcBef>
              <a:buClr>
                <a:schemeClr val="dk1"/>
              </a:buClr>
              <a:buSzPts val="1400"/>
            </a:pPr>
            <a:r>
              <a:rPr lang="en-US" sz="2000" b="1" u="sng" dirty="0" smtClean="0">
                <a:solidFill>
                  <a:schemeClr val="dk1"/>
                </a:solidFill>
                <a:latin typeface="Raleway"/>
                <a:ea typeface="Raleway"/>
                <a:cs typeface="Raleway"/>
                <a:sym typeface="Raleway"/>
              </a:rPr>
              <a:t>Pacific Insular Area Fishing Agreements</a:t>
            </a:r>
            <a:endParaRPr lang="en-US" sz="2000" u="sng" dirty="0">
              <a:latin typeface="Raleway"/>
              <a:ea typeface="Raleway"/>
              <a:cs typeface="Raleway"/>
              <a:sym typeface="Raleway"/>
            </a:endParaRPr>
          </a:p>
          <a:p>
            <a:pPr marL="285750" lvl="0" indent="-285750">
              <a:spcBef>
                <a:spcPts val="600"/>
              </a:spcBef>
              <a:buClr>
                <a:schemeClr val="dk1"/>
              </a:buClr>
              <a:buSzPts val="1400"/>
              <a:buFont typeface="Arial" panose="020B0604020202020204" pitchFamily="34" charset="0"/>
              <a:buChar char="•"/>
            </a:pPr>
            <a:r>
              <a:rPr lang="en-US" sz="2000" dirty="0" smtClean="0">
                <a:latin typeface="Raleway"/>
                <a:ea typeface="Raleway"/>
                <a:cs typeface="Raleway"/>
                <a:sym typeface="Raleway"/>
              </a:rPr>
              <a:t>US Participating Territory Specified Fishing Agreements - Hawaii Longline Limited-Access Permit and US Pacific Territories</a:t>
            </a:r>
          </a:p>
          <a:p>
            <a:pPr marL="285750" lvl="0" indent="-285750">
              <a:spcBef>
                <a:spcPts val="600"/>
              </a:spcBef>
              <a:spcAft>
                <a:spcPts val="1000"/>
              </a:spcAft>
              <a:buClr>
                <a:schemeClr val="dk1"/>
              </a:buClr>
              <a:buSzPts val="1400"/>
              <a:buFont typeface="Arial" panose="020B0604020202020204" pitchFamily="34" charset="0"/>
              <a:buChar char="•"/>
            </a:pPr>
            <a:r>
              <a:rPr lang="en-US" sz="2000" dirty="0" smtClean="0">
                <a:latin typeface="Raleway"/>
                <a:ea typeface="Raleway"/>
                <a:cs typeface="Raleway"/>
                <a:sym typeface="Raleway"/>
              </a:rPr>
              <a:t>Projects funded - Guam Fishing Platform, American Samoa Longline Gear Diversification, CNMI </a:t>
            </a:r>
            <a:r>
              <a:rPr lang="en-US" sz="2000" dirty="0" err="1" smtClean="0">
                <a:latin typeface="Raleway"/>
                <a:ea typeface="Raleway"/>
                <a:cs typeface="Raleway"/>
                <a:sym typeface="Raleway"/>
              </a:rPr>
              <a:t>Bottomfish</a:t>
            </a:r>
            <a:r>
              <a:rPr lang="en-US" sz="2000" dirty="0" smtClean="0">
                <a:latin typeface="Raleway"/>
                <a:ea typeface="Raleway"/>
                <a:cs typeface="Raleway"/>
                <a:sym typeface="Raleway"/>
              </a:rPr>
              <a:t> Development and Training</a:t>
            </a:r>
          </a:p>
          <a:p>
            <a:pPr lvl="0">
              <a:spcBef>
                <a:spcPts val="600"/>
              </a:spcBef>
              <a:buClr>
                <a:schemeClr val="dk1"/>
              </a:buClr>
              <a:buSzPts val="1400"/>
            </a:pPr>
            <a:r>
              <a:rPr lang="en-US" sz="2000" b="1" u="sng" dirty="0" smtClean="0">
                <a:solidFill>
                  <a:schemeClr val="dk1"/>
                </a:solidFill>
                <a:latin typeface="Raleway"/>
                <a:ea typeface="Raleway"/>
                <a:cs typeface="Raleway"/>
                <a:sym typeface="Raleway"/>
              </a:rPr>
              <a:t>Community </a:t>
            </a:r>
            <a:r>
              <a:rPr lang="en-US" sz="2000" b="1" u="sng" dirty="0">
                <a:solidFill>
                  <a:schemeClr val="dk1"/>
                </a:solidFill>
                <a:latin typeface="Raleway"/>
                <a:ea typeface="Raleway"/>
                <a:cs typeface="Raleway"/>
                <a:sym typeface="Raleway"/>
              </a:rPr>
              <a:t>Development </a:t>
            </a:r>
            <a:r>
              <a:rPr lang="en-US" sz="2000" b="1" u="sng" dirty="0" smtClean="0">
                <a:solidFill>
                  <a:schemeClr val="dk1"/>
                </a:solidFill>
                <a:latin typeface="Raleway"/>
                <a:ea typeface="Raleway"/>
                <a:cs typeface="Raleway"/>
                <a:sym typeface="Raleway"/>
              </a:rPr>
              <a:t>Program</a:t>
            </a:r>
          </a:p>
          <a:p>
            <a:pPr marL="285750" lvl="0" indent="-285750">
              <a:spcBef>
                <a:spcPts val="600"/>
              </a:spcBef>
              <a:buClr>
                <a:schemeClr val="dk1"/>
              </a:buClr>
              <a:buSzPts val="1400"/>
              <a:buFont typeface="Arial" panose="020B0604020202020204" pitchFamily="34" charset="0"/>
              <a:buChar char="•"/>
            </a:pPr>
            <a:r>
              <a:rPr lang="en-US" sz="2000" dirty="0" smtClean="0">
                <a:solidFill>
                  <a:schemeClr val="dk1"/>
                </a:solidFill>
                <a:latin typeface="Raleway"/>
                <a:ea typeface="Raleway"/>
                <a:cs typeface="Raleway"/>
                <a:sym typeface="Raleway"/>
              </a:rPr>
              <a:t>Provides access to traditional fishing practices through regulatory relief</a:t>
            </a:r>
            <a:r>
              <a:rPr lang="en-US" sz="2000" dirty="0">
                <a:solidFill>
                  <a:schemeClr val="dk1"/>
                </a:solidFill>
                <a:latin typeface="Raleway"/>
                <a:ea typeface="Raleway"/>
                <a:cs typeface="Raleway"/>
                <a:sym typeface="Raleway"/>
              </a:rPr>
              <a:t> </a:t>
            </a:r>
            <a:r>
              <a:rPr lang="en-US" sz="2000" dirty="0" smtClean="0">
                <a:solidFill>
                  <a:schemeClr val="dk1"/>
                </a:solidFill>
                <a:latin typeface="Raleway"/>
                <a:ea typeface="Raleway"/>
                <a:cs typeface="Raleway"/>
                <a:sym typeface="Raleway"/>
              </a:rPr>
              <a:t>- </a:t>
            </a:r>
            <a:r>
              <a:rPr lang="en-US" sz="2000" dirty="0">
                <a:solidFill>
                  <a:schemeClr val="dk1"/>
                </a:solidFill>
                <a:latin typeface="Raleway"/>
                <a:ea typeface="Raleway"/>
                <a:cs typeface="Raleway"/>
                <a:sym typeface="Raleway"/>
              </a:rPr>
              <a:t>e</a:t>
            </a:r>
            <a:r>
              <a:rPr lang="en-US" sz="2000" dirty="0" smtClean="0">
                <a:solidFill>
                  <a:schemeClr val="dk1"/>
                </a:solidFill>
                <a:latin typeface="Raleway"/>
                <a:ea typeface="Raleway"/>
                <a:cs typeface="Raleway"/>
                <a:sym typeface="Raleway"/>
              </a:rPr>
              <a:t>xemption of basket-style gear in longline closures</a:t>
            </a:r>
          </a:p>
          <a:p>
            <a:pPr lvl="0">
              <a:spcBef>
                <a:spcPts val="600"/>
              </a:spcBef>
              <a:buClr>
                <a:schemeClr val="dk1"/>
              </a:buClr>
              <a:buSzPts val="1400"/>
            </a:pPr>
            <a:r>
              <a:rPr lang="en-US" sz="2000" b="1" u="sng" dirty="0" smtClean="0">
                <a:solidFill>
                  <a:schemeClr val="dk1"/>
                </a:solidFill>
                <a:latin typeface="Raleway"/>
                <a:ea typeface="Raleway"/>
                <a:cs typeface="Raleway"/>
                <a:sym typeface="Raleway"/>
              </a:rPr>
              <a:t>Community </a:t>
            </a:r>
            <a:r>
              <a:rPr lang="en-US" sz="2000" b="1" u="sng" dirty="0">
                <a:solidFill>
                  <a:schemeClr val="dk1"/>
                </a:solidFill>
                <a:latin typeface="Raleway"/>
                <a:ea typeface="Raleway"/>
                <a:cs typeface="Raleway"/>
                <a:sym typeface="Raleway"/>
              </a:rPr>
              <a:t>Demonstration Project Program</a:t>
            </a:r>
            <a:r>
              <a:rPr lang="en-US" sz="2000" b="1" dirty="0">
                <a:solidFill>
                  <a:schemeClr val="dk1"/>
                </a:solidFill>
                <a:latin typeface="Raleway"/>
                <a:ea typeface="Raleway"/>
                <a:cs typeface="Raleway"/>
                <a:sym typeface="Raleway"/>
              </a:rPr>
              <a:t> </a:t>
            </a:r>
            <a:endParaRPr lang="en-US" sz="2000" dirty="0">
              <a:latin typeface="Raleway"/>
              <a:ea typeface="Raleway"/>
              <a:cs typeface="Raleway"/>
              <a:sym typeface="Raleway"/>
            </a:endParaRPr>
          </a:p>
          <a:p>
            <a:pPr marL="285750" lvl="0" indent="-285750">
              <a:spcBef>
                <a:spcPts val="600"/>
              </a:spcBef>
              <a:buClr>
                <a:schemeClr val="dk1"/>
              </a:buClr>
              <a:buSzPts val="1400"/>
              <a:buFont typeface="Arial" panose="020B0604020202020204" pitchFamily="34" charset="0"/>
              <a:buChar char="•"/>
            </a:pPr>
            <a:r>
              <a:rPr lang="en-US" sz="2000" dirty="0" smtClean="0">
                <a:latin typeface="Raleway"/>
                <a:ea typeface="Raleway"/>
                <a:cs typeface="Raleway"/>
                <a:sym typeface="Raleway"/>
              </a:rPr>
              <a:t>Provides </a:t>
            </a:r>
            <a:r>
              <a:rPr lang="en-US" sz="2000" dirty="0">
                <a:latin typeface="Raleway"/>
                <a:ea typeface="Raleway"/>
                <a:cs typeface="Raleway"/>
                <a:sym typeface="Raleway"/>
              </a:rPr>
              <a:t>direct </a:t>
            </a:r>
            <a:r>
              <a:rPr lang="en-US" sz="2000" dirty="0" smtClean="0">
                <a:latin typeface="Raleway"/>
                <a:ea typeface="Raleway"/>
                <a:cs typeface="Raleway"/>
                <a:sym typeface="Raleway"/>
              </a:rPr>
              <a:t>grants of $500K annually (unfunded since 2011) for up to 5 </a:t>
            </a:r>
            <a:r>
              <a:rPr lang="en-US" sz="2000" dirty="0">
                <a:latin typeface="Raleway"/>
                <a:ea typeface="Raleway"/>
                <a:cs typeface="Raleway"/>
                <a:sym typeface="Raleway"/>
              </a:rPr>
              <a:t>c</a:t>
            </a:r>
            <a:r>
              <a:rPr lang="en-US" sz="2000" dirty="0" smtClean="0">
                <a:latin typeface="Raleway"/>
                <a:ea typeface="Raleway"/>
                <a:cs typeface="Raleway"/>
                <a:sym typeface="Raleway"/>
              </a:rPr>
              <a:t>ommunity </a:t>
            </a:r>
            <a:r>
              <a:rPr lang="en-US" sz="2000" dirty="0">
                <a:latin typeface="Raleway"/>
                <a:ea typeface="Raleway"/>
                <a:cs typeface="Raleway"/>
                <a:sym typeface="Raleway"/>
              </a:rPr>
              <a:t>infrastructure and fishery development </a:t>
            </a:r>
            <a:r>
              <a:rPr lang="en-US" sz="2000" dirty="0" smtClean="0">
                <a:latin typeface="Raleway"/>
                <a:ea typeface="Raleway"/>
                <a:cs typeface="Raleway"/>
                <a:sym typeface="Raleway"/>
              </a:rPr>
              <a:t>projects - </a:t>
            </a:r>
            <a:r>
              <a:rPr lang="en-US" sz="2000" dirty="0" err="1" smtClean="0">
                <a:latin typeface="Raleway"/>
                <a:ea typeface="Raleway"/>
                <a:cs typeface="Raleway"/>
                <a:sym typeface="Raleway"/>
              </a:rPr>
              <a:t>Heeia</a:t>
            </a:r>
            <a:r>
              <a:rPr lang="en-US" sz="2000" dirty="0" smtClean="0">
                <a:latin typeface="Raleway"/>
                <a:ea typeface="Raleway"/>
                <a:cs typeface="Raleway"/>
                <a:sym typeface="Raleway"/>
              </a:rPr>
              <a:t> Kea Fishpond Restoration and CNMI Fishermen’s Cooperative  </a:t>
            </a:r>
            <a:endParaRPr lang="en-US" sz="2000" dirty="0">
              <a:latin typeface="Raleway"/>
              <a:ea typeface="Raleway"/>
              <a:cs typeface="Raleway"/>
              <a:sym typeface="Raleway"/>
            </a:endParaRPr>
          </a:p>
        </p:txBody>
      </p:sp>
      <p:sp>
        <p:nvSpPr>
          <p:cNvPr id="11" name="TextBox 10"/>
          <p:cNvSpPr txBox="1"/>
          <p:nvPr/>
        </p:nvSpPr>
        <p:spPr>
          <a:xfrm>
            <a:off x="76200" y="162580"/>
            <a:ext cx="9067801" cy="584775"/>
          </a:xfrm>
          <a:prstGeom prst="rect">
            <a:avLst/>
          </a:prstGeom>
          <a:noFill/>
        </p:spPr>
        <p:txBody>
          <a:bodyPr wrap="square" rtlCol="0">
            <a:spAutoFit/>
          </a:bodyPr>
          <a:lstStyle/>
          <a:p>
            <a:pPr lvl="0"/>
            <a:r>
              <a:rPr lang="en-US" sz="3200" b="1" dirty="0" smtClean="0">
                <a:latin typeface="Raleway"/>
                <a:ea typeface="Raleway"/>
                <a:cs typeface="Raleway"/>
                <a:sym typeface="Raleway"/>
              </a:rPr>
              <a:t>MSA SUPPORTS AANHPI</a:t>
            </a:r>
            <a:endParaRPr lang="en-US" sz="3200" b="1" dirty="0">
              <a:latin typeface="Raleway"/>
              <a:ea typeface="Raleway"/>
              <a:cs typeface="Raleway"/>
              <a:sym typeface="Raleway"/>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12712"/>
            <a:ext cx="6230937"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859338"/>
            <a:ext cx="6230937"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886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10" y="-2591"/>
            <a:ext cx="9144000" cy="6858000"/>
          </a:xfrm>
          <a:prstGeom prst="rect">
            <a:avLst/>
          </a:prstGeom>
          <a:solidFill>
            <a:schemeClr val="bg2"/>
          </a:solidFill>
          <a:ln w="1270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76200" y="76200"/>
            <a:ext cx="7733262" cy="584775"/>
          </a:xfrm>
          <a:prstGeom prst="rect">
            <a:avLst/>
          </a:prstGeom>
          <a:noFill/>
        </p:spPr>
        <p:txBody>
          <a:bodyPr wrap="square" rtlCol="0">
            <a:spAutoFit/>
          </a:bodyPr>
          <a:lstStyle/>
          <a:p>
            <a:r>
              <a:rPr lang="en-US" sz="3200" b="1" dirty="0" smtClean="0">
                <a:latin typeface="Raleway"/>
              </a:rPr>
              <a:t>DISPROPORTIONATE BURDEN</a:t>
            </a:r>
            <a:endParaRPr lang="en-US" sz="3200" b="1" dirty="0">
              <a:latin typeface="Raleway"/>
            </a:endParaRPr>
          </a:p>
        </p:txBody>
      </p:sp>
      <p:sp>
        <p:nvSpPr>
          <p:cNvPr id="5" name="TextBox 4"/>
          <p:cNvSpPr txBox="1"/>
          <p:nvPr/>
        </p:nvSpPr>
        <p:spPr>
          <a:xfrm>
            <a:off x="76200" y="704671"/>
            <a:ext cx="9067800" cy="1200329"/>
          </a:xfrm>
          <a:prstGeom prst="rect">
            <a:avLst/>
          </a:prstGeom>
          <a:noFill/>
        </p:spPr>
        <p:txBody>
          <a:bodyPr wrap="square" rtlCol="0">
            <a:spAutoFit/>
          </a:bodyPr>
          <a:lstStyle/>
          <a:p>
            <a:r>
              <a:rPr lang="en-US" sz="2400" dirty="0" smtClean="0">
                <a:latin typeface="Raleway"/>
                <a:cs typeface="Times New Roman" panose="02020603050405020304" pitchFamily="18" charset="0"/>
              </a:rPr>
              <a:t>US funds Pacific Island and East Asian Nations with $1.4B for Economic Development, including fisheries, yet these nations remain adversarial to US Pacific Island fishing interests.</a:t>
            </a:r>
            <a:endParaRPr lang="en-US" sz="2400" dirty="0">
              <a:latin typeface="Raleway"/>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A819CD9-7EC9-42D8-A48F-5D877449C8FE}" type="slidenum">
              <a:rPr lang="en-US" smtClean="0"/>
              <a:t>8</a:t>
            </a:fld>
            <a:endParaRPr lang="en-US" dirty="0"/>
          </a:p>
        </p:txBody>
      </p:sp>
      <p:sp>
        <p:nvSpPr>
          <p:cNvPr id="6" name="TextBox 5"/>
          <p:cNvSpPr txBox="1"/>
          <p:nvPr/>
        </p:nvSpPr>
        <p:spPr>
          <a:xfrm>
            <a:off x="4386531" y="2064604"/>
            <a:ext cx="3780368" cy="461665"/>
          </a:xfrm>
          <a:prstGeom prst="rect">
            <a:avLst/>
          </a:prstGeom>
          <a:solidFill>
            <a:schemeClr val="bg2">
              <a:lumMod val="90000"/>
            </a:schemeClr>
          </a:solidFill>
        </p:spPr>
        <p:txBody>
          <a:bodyPr wrap="square" rtlCol="0">
            <a:spAutoFit/>
          </a:bodyPr>
          <a:lstStyle/>
          <a:p>
            <a:pPr algn="ctr"/>
            <a:r>
              <a:rPr lang="en-US" sz="2400" b="1" dirty="0" smtClean="0">
                <a:solidFill>
                  <a:schemeClr val="tx2"/>
                </a:solidFill>
                <a:latin typeface="Raleway"/>
                <a:cs typeface="Times New Roman" panose="02020603050405020304" pitchFamily="18" charset="0"/>
              </a:rPr>
              <a:t>Level the Playing Field!</a:t>
            </a:r>
            <a:endParaRPr lang="en-US" sz="2400" b="1" dirty="0">
              <a:solidFill>
                <a:schemeClr val="tx2"/>
              </a:solidFill>
              <a:latin typeface="Raleway"/>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18122">
            <a:off x="-1465117" y="4281607"/>
            <a:ext cx="4682115" cy="4408852"/>
          </a:xfrm>
          <a:prstGeom prst="rect">
            <a:avLst/>
          </a:prstGeom>
        </p:spPr>
      </p:pic>
      <p:sp>
        <p:nvSpPr>
          <p:cNvPr id="13" name="TextBox 12"/>
          <p:cNvSpPr txBox="1"/>
          <p:nvPr/>
        </p:nvSpPr>
        <p:spPr>
          <a:xfrm>
            <a:off x="3505200" y="2535972"/>
            <a:ext cx="5543031" cy="4093428"/>
          </a:xfrm>
          <a:prstGeom prst="rect">
            <a:avLst/>
          </a:prstGeom>
          <a:solidFill>
            <a:schemeClr val="bg2">
              <a:lumMod val="90000"/>
            </a:schemeClr>
          </a:solidFill>
        </p:spPr>
        <p:txBody>
          <a:bodyPr wrap="square" rtlCol="0">
            <a:spAutoFit/>
          </a:bodyPr>
          <a:lstStyle/>
          <a:p>
            <a:pPr marL="285750" indent="-285750">
              <a:buFont typeface="Arial" panose="020B0604020202020204" pitchFamily="34" charset="0"/>
              <a:buChar char="•"/>
            </a:pPr>
            <a:r>
              <a:rPr lang="en-US" sz="2000" dirty="0" smtClean="0">
                <a:latin typeface="Raleway"/>
                <a:cs typeface="Times New Roman" panose="02020603050405020304" pitchFamily="18" charset="0"/>
              </a:rPr>
              <a:t>Council-managed fisheries, including the HI longline fishery, do not enjoy any special privileges that </a:t>
            </a:r>
            <a:r>
              <a:rPr lang="en-US" sz="2000" dirty="0">
                <a:latin typeface="Raleway"/>
                <a:cs typeface="Times New Roman" panose="02020603050405020304" pitchFamily="18" charset="0"/>
              </a:rPr>
              <a:t>are </a:t>
            </a:r>
            <a:r>
              <a:rPr lang="en-US" sz="2000" dirty="0" smtClean="0">
                <a:latin typeface="Raleway"/>
                <a:cs typeface="Times New Roman" panose="02020603050405020304" pitchFamily="18" charset="0"/>
              </a:rPr>
              <a:t>afforded to other island nations </a:t>
            </a:r>
          </a:p>
          <a:p>
            <a:pPr marL="285750" indent="-285750">
              <a:buFont typeface="Arial" panose="020B0604020202020204" pitchFamily="34" charset="0"/>
              <a:buChar char="•"/>
            </a:pPr>
            <a:r>
              <a:rPr lang="en-US" sz="2000" dirty="0" smtClean="0">
                <a:latin typeface="Raleway"/>
                <a:cs typeface="Times New Roman" panose="02020603050405020304" pitchFamily="18" charset="0"/>
              </a:rPr>
              <a:t>HI LL fishery has the lowest catch limit for bigeye tuna</a:t>
            </a:r>
          </a:p>
          <a:p>
            <a:pPr marL="285750" indent="-285750">
              <a:buFont typeface="Arial" panose="020B0604020202020204" pitchFamily="34" charset="0"/>
              <a:buChar char="•"/>
            </a:pPr>
            <a:r>
              <a:rPr lang="en-US" sz="2000" dirty="0" smtClean="0">
                <a:latin typeface="Raleway"/>
                <a:cs typeface="Times New Roman" panose="02020603050405020304" pitchFamily="18" charset="0"/>
              </a:rPr>
              <a:t>HI and AS fisheries are the international gold standard for monitoring and compliance</a:t>
            </a:r>
          </a:p>
          <a:p>
            <a:pPr marL="285750" indent="-285750">
              <a:buFont typeface="Arial" panose="020B0604020202020204" pitchFamily="34" charset="0"/>
              <a:buChar char="•"/>
            </a:pPr>
            <a:r>
              <a:rPr lang="en-US" sz="2000" dirty="0" smtClean="0">
                <a:latin typeface="Raleway"/>
                <a:cs typeface="Times New Roman" panose="02020603050405020304" pitchFamily="18" charset="0"/>
              </a:rPr>
              <a:t>Competing foreign fisheries are heavily subsidized</a:t>
            </a:r>
            <a:r>
              <a:rPr lang="en-US" sz="2000" dirty="0">
                <a:latin typeface="Raleway"/>
                <a:cs typeface="Times New Roman" panose="02020603050405020304" pitchFamily="18" charset="0"/>
              </a:rPr>
              <a:t> </a:t>
            </a:r>
            <a:r>
              <a:rPr lang="en-US" sz="2000" dirty="0" smtClean="0">
                <a:latin typeface="Raleway"/>
                <a:cs typeface="Times New Roman" panose="02020603050405020304" pitchFamily="18" charset="0"/>
              </a:rPr>
              <a:t>- China provides $7.3B in subsidies, 91-95% classified as “harmful”</a:t>
            </a:r>
          </a:p>
          <a:p>
            <a:pPr marL="285750" indent="-285750">
              <a:buFont typeface="Arial" panose="020B0604020202020204" pitchFamily="34" charset="0"/>
              <a:buChar char="•"/>
            </a:pPr>
            <a:r>
              <a:rPr lang="en-US" sz="2000" dirty="0" smtClean="0">
                <a:latin typeface="Raleway"/>
                <a:cs typeface="Times New Roman" panose="02020603050405020304" pitchFamily="18" charset="0"/>
              </a:rPr>
              <a:t>The US Freely Associated States receive $262M in economic development annually</a:t>
            </a:r>
            <a:endParaRPr lang="en-US" sz="2000" dirty="0">
              <a:latin typeface="Raleway"/>
              <a:cs typeface="Times New Roman" panose="02020603050405020304" pitchFamily="18"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8134" t="-1" b="-8758"/>
          <a:stretch/>
        </p:blipFill>
        <p:spPr>
          <a:xfrm>
            <a:off x="228600" y="2133600"/>
            <a:ext cx="3143307" cy="3156886"/>
          </a:xfrm>
          <a:prstGeom prst="rect">
            <a:avLst/>
          </a:prstGeom>
        </p:spPr>
      </p:pic>
    </p:spTree>
    <p:extLst>
      <p:ext uri="{BB962C8B-B14F-4D97-AF65-F5344CB8AC3E}">
        <p14:creationId xmlns:p14="http://schemas.microsoft.com/office/powerpoint/2010/main" val="3609771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1" y="-25063"/>
            <a:ext cx="9144000" cy="6858000"/>
          </a:xfrm>
          <a:prstGeom prst="rect">
            <a:avLst/>
          </a:prstGeom>
          <a:solidFill>
            <a:schemeClr val="bg2"/>
          </a:solidFill>
          <a:ln w="1270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Slide Number Placeholder 6"/>
          <p:cNvSpPr>
            <a:spLocks noGrp="1"/>
          </p:cNvSpPr>
          <p:nvPr>
            <p:ph type="sldNum" sz="quarter" idx="12"/>
          </p:nvPr>
        </p:nvSpPr>
        <p:spPr/>
        <p:txBody>
          <a:bodyPr/>
          <a:lstStyle/>
          <a:p>
            <a:fld id="{9A819CD9-7EC9-42D8-A48F-5D877449C8FE}" type="slidenum">
              <a:rPr lang="en-US" smtClean="0"/>
              <a:t>9</a:t>
            </a:fld>
            <a:endParaRPr lang="en-US"/>
          </a:p>
        </p:txBody>
      </p:sp>
      <p:sp>
        <p:nvSpPr>
          <p:cNvPr id="11" name="TextBox 10"/>
          <p:cNvSpPr txBox="1"/>
          <p:nvPr/>
        </p:nvSpPr>
        <p:spPr>
          <a:xfrm>
            <a:off x="76200" y="152400"/>
            <a:ext cx="8991600" cy="954107"/>
          </a:xfrm>
          <a:prstGeom prst="rect">
            <a:avLst/>
          </a:prstGeom>
          <a:noFill/>
        </p:spPr>
        <p:txBody>
          <a:bodyPr wrap="square" rtlCol="0">
            <a:spAutoFit/>
          </a:bodyPr>
          <a:lstStyle/>
          <a:p>
            <a:pPr lvl="0" algn="ctr"/>
            <a:r>
              <a:rPr lang="en-US" sz="2800" b="1" dirty="0" smtClean="0">
                <a:latin typeface="Raleway"/>
                <a:ea typeface="Raleway"/>
                <a:cs typeface="Raleway"/>
                <a:sym typeface="Raleway"/>
              </a:rPr>
              <a:t>Biden Proclamation: Indigenous Peoples Day (10/8/21)</a:t>
            </a:r>
            <a:endParaRPr lang="en-US" sz="2800" b="1" dirty="0">
              <a:latin typeface="Raleway"/>
              <a:ea typeface="Raleway"/>
              <a:cs typeface="Raleway"/>
              <a:sym typeface="Raleway"/>
            </a:endParaRPr>
          </a:p>
        </p:txBody>
      </p:sp>
      <p:sp>
        <p:nvSpPr>
          <p:cNvPr id="2" name="TextBox 1"/>
          <p:cNvSpPr txBox="1"/>
          <p:nvPr/>
        </p:nvSpPr>
        <p:spPr>
          <a:xfrm>
            <a:off x="76200" y="1003280"/>
            <a:ext cx="8991600" cy="1569660"/>
          </a:xfrm>
          <a:prstGeom prst="rect">
            <a:avLst/>
          </a:prstGeom>
          <a:noFill/>
        </p:spPr>
        <p:txBody>
          <a:bodyPr wrap="square" rtlCol="0">
            <a:spAutoFit/>
          </a:bodyPr>
          <a:lstStyle/>
          <a:p>
            <a:pPr algn="ctr"/>
            <a:r>
              <a:rPr lang="en-US" sz="2400" dirty="0" smtClean="0">
                <a:latin typeface="Raleway"/>
              </a:rPr>
              <a:t>“The </a:t>
            </a:r>
            <a:r>
              <a:rPr lang="en-US" sz="2400" dirty="0">
                <a:latin typeface="Raleway"/>
              </a:rPr>
              <a:t>Federal Government has a solemn obligation to lift up and invest in the future of Indigenous people and empower Tribal Nations to govern their own communities and make their own decisions. </a:t>
            </a:r>
            <a:r>
              <a:rPr lang="en-US" sz="2400" dirty="0" smtClean="0">
                <a:latin typeface="Raleway"/>
              </a:rPr>
              <a:t>” </a:t>
            </a:r>
            <a:r>
              <a:rPr lang="en-US" sz="2400" dirty="0">
                <a:latin typeface="Raleway"/>
              </a:rPr>
              <a:t> </a:t>
            </a:r>
          </a:p>
        </p:txBody>
      </p:sp>
      <p:sp>
        <p:nvSpPr>
          <p:cNvPr id="5" name="TextBox 4"/>
          <p:cNvSpPr txBox="1"/>
          <p:nvPr/>
        </p:nvSpPr>
        <p:spPr>
          <a:xfrm>
            <a:off x="76200" y="3016746"/>
            <a:ext cx="8978900" cy="3231654"/>
          </a:xfrm>
          <a:prstGeom prst="rect">
            <a:avLst/>
          </a:prstGeom>
          <a:solidFill>
            <a:schemeClr val="bg2">
              <a:lumMod val="90000"/>
            </a:schemeClr>
          </a:solidFill>
          <a:ln w="63500">
            <a:noFill/>
          </a:ln>
        </p:spPr>
        <p:txBody>
          <a:bodyPr wrap="square" rtlCol="0">
            <a:spAutoFit/>
          </a:bodyPr>
          <a:lstStyle/>
          <a:p>
            <a:pPr algn="ctr"/>
            <a:r>
              <a:rPr lang="en-US" sz="2400" b="1" dirty="0">
                <a:solidFill>
                  <a:schemeClr val="tx2"/>
                </a:solidFill>
                <a:latin typeface="Raleway"/>
              </a:rPr>
              <a:t>"You must make difficult </a:t>
            </a:r>
            <a:r>
              <a:rPr lang="en-US" sz="2400" b="1" dirty="0" smtClean="0">
                <a:solidFill>
                  <a:schemeClr val="tx2"/>
                </a:solidFill>
                <a:latin typeface="Raleway"/>
              </a:rPr>
              <a:t>decisions,</a:t>
            </a:r>
          </a:p>
          <a:p>
            <a:pPr algn="ctr"/>
            <a:r>
              <a:rPr lang="en-US" sz="2400" b="1" dirty="0" smtClean="0">
                <a:solidFill>
                  <a:schemeClr val="tx2"/>
                </a:solidFill>
                <a:latin typeface="Raleway"/>
              </a:rPr>
              <a:t>but </a:t>
            </a:r>
            <a:r>
              <a:rPr lang="en-US" sz="2400" b="1" dirty="0">
                <a:solidFill>
                  <a:schemeClr val="tx2"/>
                </a:solidFill>
                <a:latin typeface="Raleway"/>
              </a:rPr>
              <a:t>if you make </a:t>
            </a:r>
            <a:r>
              <a:rPr lang="en-US" sz="2400" b="1" dirty="0" smtClean="0">
                <a:solidFill>
                  <a:schemeClr val="tx2"/>
                </a:solidFill>
                <a:latin typeface="Raleway"/>
              </a:rPr>
              <a:t>those decisions </a:t>
            </a:r>
            <a:r>
              <a:rPr lang="en-US" sz="2400" b="1" dirty="0">
                <a:solidFill>
                  <a:schemeClr val="tx2"/>
                </a:solidFill>
                <a:latin typeface="Raleway"/>
              </a:rPr>
              <a:t>with the counsel and </a:t>
            </a:r>
            <a:endParaRPr lang="en-US" sz="2400" b="1" dirty="0" smtClean="0">
              <a:solidFill>
                <a:schemeClr val="tx2"/>
              </a:solidFill>
              <a:latin typeface="Raleway"/>
            </a:endParaRPr>
          </a:p>
          <a:p>
            <a:pPr algn="ctr"/>
            <a:r>
              <a:rPr lang="en-US" sz="2400" b="1" dirty="0" smtClean="0">
                <a:solidFill>
                  <a:schemeClr val="tx2"/>
                </a:solidFill>
                <a:latin typeface="Raleway"/>
              </a:rPr>
              <a:t>advice from </a:t>
            </a:r>
            <a:r>
              <a:rPr lang="en-US" sz="2400" b="1" dirty="0">
                <a:solidFill>
                  <a:schemeClr val="tx2"/>
                </a:solidFill>
                <a:latin typeface="Raleway"/>
              </a:rPr>
              <a:t>traditional </a:t>
            </a:r>
            <a:r>
              <a:rPr lang="en-US" sz="2400" b="1" dirty="0" smtClean="0">
                <a:solidFill>
                  <a:schemeClr val="tx2"/>
                </a:solidFill>
                <a:latin typeface="Raleway"/>
              </a:rPr>
              <a:t>practitioners </a:t>
            </a:r>
            <a:r>
              <a:rPr lang="en-US" sz="2400" b="1" dirty="0">
                <a:solidFill>
                  <a:schemeClr val="tx2"/>
                </a:solidFill>
                <a:latin typeface="Raleway"/>
              </a:rPr>
              <a:t>and those who are most closely affected </a:t>
            </a:r>
            <a:r>
              <a:rPr lang="en-US" sz="2400" b="1" dirty="0" smtClean="0">
                <a:solidFill>
                  <a:schemeClr val="tx2"/>
                </a:solidFill>
                <a:latin typeface="Raleway"/>
              </a:rPr>
              <a:t>by, and connected </a:t>
            </a:r>
            <a:r>
              <a:rPr lang="en-US" sz="2400" b="1" dirty="0">
                <a:solidFill>
                  <a:schemeClr val="tx2"/>
                </a:solidFill>
                <a:latin typeface="Raleway"/>
              </a:rPr>
              <a:t>to a particular resource or area, your decisions </a:t>
            </a:r>
            <a:r>
              <a:rPr lang="en-US" sz="2400" b="1" dirty="0" smtClean="0">
                <a:solidFill>
                  <a:schemeClr val="tx2"/>
                </a:solidFill>
                <a:latin typeface="Raleway"/>
              </a:rPr>
              <a:t>will be </a:t>
            </a:r>
            <a:r>
              <a:rPr lang="en-US" sz="2400" b="1" dirty="0">
                <a:solidFill>
                  <a:schemeClr val="tx2"/>
                </a:solidFill>
                <a:latin typeface="Raleway"/>
              </a:rPr>
              <a:t>sound." </a:t>
            </a:r>
            <a:endParaRPr lang="en-US" sz="2400" b="1" dirty="0" smtClean="0">
              <a:solidFill>
                <a:schemeClr val="tx2"/>
              </a:solidFill>
              <a:latin typeface="Raleway"/>
            </a:endParaRPr>
          </a:p>
          <a:p>
            <a:r>
              <a:rPr lang="en-US" sz="2400" b="1" dirty="0" smtClean="0">
                <a:solidFill>
                  <a:schemeClr val="tx2"/>
                </a:solidFill>
                <a:latin typeface="Raleway"/>
              </a:rPr>
              <a:t>                  </a:t>
            </a:r>
          </a:p>
          <a:p>
            <a:pPr algn="r"/>
            <a:r>
              <a:rPr lang="en-US" sz="2000" b="1" dirty="0" smtClean="0">
                <a:solidFill>
                  <a:schemeClr val="tx2"/>
                </a:solidFill>
                <a:latin typeface="Raleway"/>
              </a:rPr>
              <a:t>   - </a:t>
            </a:r>
            <a:r>
              <a:rPr lang="en-US" sz="2000" dirty="0" smtClean="0">
                <a:solidFill>
                  <a:schemeClr val="tx2"/>
                </a:solidFill>
                <a:latin typeface="Raleway"/>
              </a:rPr>
              <a:t>Chief Justice </a:t>
            </a:r>
            <a:r>
              <a:rPr lang="en-US" sz="2000" dirty="0">
                <a:solidFill>
                  <a:schemeClr val="tx2"/>
                </a:solidFill>
                <a:latin typeface="Raleway"/>
              </a:rPr>
              <a:t>William S. </a:t>
            </a:r>
            <a:r>
              <a:rPr lang="en-US" sz="2000" dirty="0" smtClean="0">
                <a:solidFill>
                  <a:schemeClr val="tx2"/>
                </a:solidFill>
                <a:latin typeface="Raleway"/>
              </a:rPr>
              <a:t>Richardson, Supreme Court Hawaii; </a:t>
            </a:r>
          </a:p>
          <a:p>
            <a:pPr algn="r"/>
            <a:r>
              <a:rPr lang="en-US" sz="2000" dirty="0" smtClean="0">
                <a:solidFill>
                  <a:schemeClr val="tx2"/>
                </a:solidFill>
                <a:latin typeface="Raleway"/>
              </a:rPr>
              <a:t>a local boy born in Honolulu who attended public high school, </a:t>
            </a:r>
          </a:p>
          <a:p>
            <a:pPr algn="r"/>
            <a:r>
              <a:rPr lang="en-US" sz="2000" dirty="0" smtClean="0">
                <a:solidFill>
                  <a:schemeClr val="tx2"/>
                </a:solidFill>
                <a:latin typeface="Raleway"/>
              </a:rPr>
              <a:t>University of Hawaii (</a:t>
            </a:r>
            <a:r>
              <a:rPr lang="en-US" sz="2000" dirty="0" err="1" smtClean="0">
                <a:solidFill>
                  <a:schemeClr val="tx2"/>
                </a:solidFill>
                <a:latin typeface="Raleway"/>
              </a:rPr>
              <a:t>Manoa</a:t>
            </a:r>
            <a:r>
              <a:rPr lang="en-US" sz="2000" dirty="0" smtClean="0">
                <a:solidFill>
                  <a:schemeClr val="tx2"/>
                </a:solidFill>
                <a:latin typeface="Raleway"/>
              </a:rPr>
              <a:t>) and University of Cincinnati College of Law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754416">
            <a:off x="-4076459" y="4250763"/>
            <a:ext cx="5278960" cy="4909674"/>
          </a:xfrm>
          <a:prstGeom prst="rect">
            <a:avLst/>
          </a:prstGeom>
        </p:spPr>
      </p:pic>
    </p:spTree>
    <p:extLst>
      <p:ext uri="{BB962C8B-B14F-4D97-AF65-F5344CB8AC3E}">
        <p14:creationId xmlns:p14="http://schemas.microsoft.com/office/powerpoint/2010/main" val="68024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3257</TotalTime>
  <Words>2257</Words>
  <Application>Microsoft Office PowerPoint</Application>
  <PresentationFormat>On-screen Show (4:3)</PresentationFormat>
  <Paragraphs>249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Carnevale</dc:creator>
  <cp:lastModifiedBy>Zach Yamada</cp:lastModifiedBy>
  <cp:revision>233</cp:revision>
  <cp:lastPrinted>2021-10-28T02:33:14Z</cp:lastPrinted>
  <dcterms:created xsi:type="dcterms:W3CDTF">2021-10-13T01:50:42Z</dcterms:created>
  <dcterms:modified xsi:type="dcterms:W3CDTF">2021-10-29T01:12:07Z</dcterms:modified>
</cp:coreProperties>
</file>